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sldIdLst>
    <p:sldId id="256" r:id="rId2"/>
    <p:sldId id="346" r:id="rId3"/>
    <p:sldId id="257" r:id="rId4"/>
    <p:sldId id="321" r:id="rId5"/>
    <p:sldId id="302" r:id="rId6"/>
    <p:sldId id="322" r:id="rId7"/>
    <p:sldId id="303" r:id="rId8"/>
    <p:sldId id="304" r:id="rId9"/>
    <p:sldId id="326" r:id="rId10"/>
    <p:sldId id="327" r:id="rId11"/>
    <p:sldId id="294" r:id="rId12"/>
    <p:sldId id="305" r:id="rId13"/>
    <p:sldId id="268" r:id="rId14"/>
    <p:sldId id="258" r:id="rId15"/>
    <p:sldId id="296" r:id="rId16"/>
    <p:sldId id="297" r:id="rId17"/>
    <p:sldId id="298" r:id="rId18"/>
    <p:sldId id="301" r:id="rId19"/>
    <p:sldId id="259" r:id="rId20"/>
    <p:sldId id="260" r:id="rId21"/>
    <p:sldId id="261" r:id="rId22"/>
    <p:sldId id="316" r:id="rId23"/>
    <p:sldId id="343" r:id="rId24"/>
    <p:sldId id="348" r:id="rId25"/>
    <p:sldId id="333" r:id="rId26"/>
    <p:sldId id="334" r:id="rId27"/>
    <p:sldId id="344" r:id="rId28"/>
    <p:sldId id="264" r:id="rId29"/>
    <p:sldId id="265" r:id="rId30"/>
    <p:sldId id="328" r:id="rId31"/>
    <p:sldId id="299" r:id="rId32"/>
    <p:sldId id="267" r:id="rId33"/>
    <p:sldId id="285" r:id="rId34"/>
    <p:sldId id="314" r:id="rId35"/>
    <p:sldId id="292" r:id="rId36"/>
    <p:sldId id="307" r:id="rId37"/>
    <p:sldId id="275" r:id="rId38"/>
    <p:sldId id="276" r:id="rId39"/>
    <p:sldId id="300" r:id="rId40"/>
    <p:sldId id="277" r:id="rId41"/>
    <p:sldId id="278" r:id="rId42"/>
    <p:sldId id="279" r:id="rId43"/>
    <p:sldId id="335" r:id="rId44"/>
    <p:sldId id="280" r:id="rId45"/>
    <p:sldId id="318" r:id="rId46"/>
    <p:sldId id="319" r:id="rId47"/>
    <p:sldId id="281" r:id="rId48"/>
    <p:sldId id="282" r:id="rId49"/>
    <p:sldId id="284" r:id="rId50"/>
    <p:sldId id="286" r:id="rId51"/>
    <p:sldId id="287" r:id="rId52"/>
    <p:sldId id="345" r:id="rId53"/>
    <p:sldId id="324" r:id="rId54"/>
    <p:sldId id="339" r:id="rId55"/>
    <p:sldId id="325" r:id="rId56"/>
    <p:sldId id="340" r:id="rId57"/>
    <p:sldId id="336" r:id="rId58"/>
    <p:sldId id="266" r:id="rId59"/>
    <p:sldId id="269" r:id="rId60"/>
    <p:sldId id="270" r:id="rId61"/>
    <p:sldId id="271" r:id="rId62"/>
    <p:sldId id="342" r:id="rId63"/>
    <p:sldId id="272" r:id="rId64"/>
    <p:sldId id="351" r:id="rId65"/>
    <p:sldId id="273" r:id="rId66"/>
    <p:sldId id="262" r:id="rId67"/>
    <p:sldId id="263" r:id="rId68"/>
    <p:sldId id="293" r:id="rId69"/>
    <p:sldId id="329" r:id="rId70"/>
    <p:sldId id="330" r:id="rId71"/>
    <p:sldId id="331" r:id="rId72"/>
    <p:sldId id="337" r:id="rId73"/>
    <p:sldId id="338" r:id="rId74"/>
    <p:sldId id="341" r:id="rId75"/>
    <p:sldId id="349" r:id="rId76"/>
    <p:sldId id="350" r:id="rId77"/>
    <p:sldId id="295" r:id="rId78"/>
    <p:sldId id="312" r:id="rId79"/>
    <p:sldId id="313" r:id="rId80"/>
    <p:sldId id="315" r:id="rId81"/>
    <p:sldId id="309" r:id="rId82"/>
    <p:sldId id="310" r:id="rId83"/>
    <p:sldId id="347" r:id="rId84"/>
    <p:sldId id="311" r:id="rId85"/>
    <p:sldId id="332" r:id="rId86"/>
    <p:sldId id="352" r:id="rId8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7E83C7F-ACE6-4C17-BE36-7C479CF1183F}" v="9" dt="2024-08-05T23:24:03.89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59" d="100"/>
          <a:sy n="59" d="100"/>
        </p:scale>
        <p:origin x="9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90" Type="http://schemas.openxmlformats.org/officeDocument/2006/relationships/theme" Target="theme/theme1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microsoft.com/office/2015/10/relationships/revisionInfo" Target="revisionInfo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presProps" Target="presProps.xml"/><Relationship Id="rId9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microsoft.com/office/2016/11/relationships/changesInfo" Target="changesInfos/changesInfo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ZIDDI LINGGI" userId="3d8146baef0e16a1" providerId="LiveId" clId="{77E83C7F-ACE6-4C17-BE36-7C479CF1183F}"/>
    <pc:docChg chg="custSel addSld delSld modSld sldOrd">
      <pc:chgData name="ZIDDI LINGGI" userId="3d8146baef0e16a1" providerId="LiveId" clId="{77E83C7F-ACE6-4C17-BE36-7C479CF1183F}" dt="2024-08-05T23:36:47.212" v="916" actId="20577"/>
      <pc:docMkLst>
        <pc:docMk/>
      </pc:docMkLst>
      <pc:sldChg chg="modSp mod">
        <pc:chgData name="ZIDDI LINGGI" userId="3d8146baef0e16a1" providerId="LiveId" clId="{77E83C7F-ACE6-4C17-BE36-7C479CF1183F}" dt="2024-08-05T16:36:12.313" v="361" actId="20577"/>
        <pc:sldMkLst>
          <pc:docMk/>
          <pc:sldMk cId="2200223323" sldId="262"/>
        </pc:sldMkLst>
        <pc:spChg chg="mod">
          <ac:chgData name="ZIDDI LINGGI" userId="3d8146baef0e16a1" providerId="LiveId" clId="{77E83C7F-ACE6-4C17-BE36-7C479CF1183F}" dt="2024-08-05T16:36:12.313" v="361" actId="20577"/>
          <ac:spMkLst>
            <pc:docMk/>
            <pc:sldMk cId="2200223323" sldId="262"/>
            <ac:spMk id="3" creationId="{5359E592-50DF-3AEF-C695-781AB2335BA0}"/>
          </ac:spMkLst>
        </pc:spChg>
      </pc:sldChg>
      <pc:sldChg chg="modSp mod">
        <pc:chgData name="ZIDDI LINGGI" userId="3d8146baef0e16a1" providerId="LiveId" clId="{77E83C7F-ACE6-4C17-BE36-7C479CF1183F}" dt="2024-08-05T16:37:16.378" v="399" actId="20577"/>
        <pc:sldMkLst>
          <pc:docMk/>
          <pc:sldMk cId="3688632891" sldId="272"/>
        </pc:sldMkLst>
        <pc:spChg chg="mod">
          <ac:chgData name="ZIDDI LINGGI" userId="3d8146baef0e16a1" providerId="LiveId" clId="{77E83C7F-ACE6-4C17-BE36-7C479CF1183F}" dt="2024-08-05T16:37:16.378" v="399" actId="20577"/>
          <ac:spMkLst>
            <pc:docMk/>
            <pc:sldMk cId="3688632891" sldId="272"/>
            <ac:spMk id="3" creationId="{94C50000-B4CB-49A0-EFF0-9BCEC4BB93E4}"/>
          </ac:spMkLst>
        </pc:spChg>
      </pc:sldChg>
      <pc:sldChg chg="ord">
        <pc:chgData name="ZIDDI LINGGI" userId="3d8146baef0e16a1" providerId="LiveId" clId="{77E83C7F-ACE6-4C17-BE36-7C479CF1183F}" dt="2024-08-05T23:17:53.234" v="490"/>
        <pc:sldMkLst>
          <pc:docMk/>
          <pc:sldMk cId="1356673736" sldId="285"/>
        </pc:sldMkLst>
      </pc:sldChg>
      <pc:sldChg chg="ord">
        <pc:chgData name="ZIDDI LINGGI" userId="3d8146baef0e16a1" providerId="LiveId" clId="{77E83C7F-ACE6-4C17-BE36-7C479CF1183F}" dt="2024-08-05T23:17:53.234" v="490"/>
        <pc:sldMkLst>
          <pc:docMk/>
          <pc:sldMk cId="1604092116" sldId="292"/>
        </pc:sldMkLst>
      </pc:sldChg>
      <pc:sldChg chg="modSp mod">
        <pc:chgData name="ZIDDI LINGGI" userId="3d8146baef0e16a1" providerId="LiveId" clId="{77E83C7F-ACE6-4C17-BE36-7C479CF1183F}" dt="2024-08-05T23:13:36.247" v="487" actId="1036"/>
        <pc:sldMkLst>
          <pc:docMk/>
          <pc:sldMk cId="2403862295" sldId="300"/>
        </pc:sldMkLst>
        <pc:picChg chg="mod">
          <ac:chgData name="ZIDDI LINGGI" userId="3d8146baef0e16a1" providerId="LiveId" clId="{77E83C7F-ACE6-4C17-BE36-7C479CF1183F}" dt="2024-08-05T23:13:36.247" v="487" actId="1036"/>
          <ac:picMkLst>
            <pc:docMk/>
            <pc:sldMk cId="2403862295" sldId="300"/>
            <ac:picMk id="5" creationId="{CE51E772-F8E7-88E4-A9FE-6E5225D96751}"/>
          </ac:picMkLst>
        </pc:picChg>
      </pc:sldChg>
      <pc:sldChg chg="ord">
        <pc:chgData name="ZIDDI LINGGI" userId="3d8146baef0e16a1" providerId="LiveId" clId="{77E83C7F-ACE6-4C17-BE36-7C479CF1183F}" dt="2024-08-05T23:17:53.234" v="490"/>
        <pc:sldMkLst>
          <pc:docMk/>
          <pc:sldMk cId="2092050060" sldId="307"/>
        </pc:sldMkLst>
      </pc:sldChg>
      <pc:sldChg chg="ord">
        <pc:chgData name="ZIDDI LINGGI" userId="3d8146baef0e16a1" providerId="LiveId" clId="{77E83C7F-ACE6-4C17-BE36-7C479CF1183F}" dt="2024-08-05T23:17:53.234" v="490"/>
        <pc:sldMkLst>
          <pc:docMk/>
          <pc:sldMk cId="257526726" sldId="314"/>
        </pc:sldMkLst>
      </pc:sldChg>
      <pc:sldChg chg="modSp mod">
        <pc:chgData name="ZIDDI LINGGI" userId="3d8146baef0e16a1" providerId="LiveId" clId="{77E83C7F-ACE6-4C17-BE36-7C479CF1183F}" dt="2024-08-05T23:17:00.274" v="488" actId="1036"/>
        <pc:sldMkLst>
          <pc:docMk/>
          <pc:sldMk cId="14044048" sldId="319"/>
        </pc:sldMkLst>
        <pc:picChg chg="mod">
          <ac:chgData name="ZIDDI LINGGI" userId="3d8146baef0e16a1" providerId="LiveId" clId="{77E83C7F-ACE6-4C17-BE36-7C479CF1183F}" dt="2024-08-05T23:17:00.274" v="488" actId="1036"/>
          <ac:picMkLst>
            <pc:docMk/>
            <pc:sldMk cId="14044048" sldId="319"/>
            <ac:picMk id="5" creationId="{3521E736-543F-C742-0816-D6F6C7187AB8}"/>
          </ac:picMkLst>
        </pc:picChg>
      </pc:sldChg>
      <pc:sldChg chg="addSp delSp modSp mod modAnim">
        <pc:chgData name="ZIDDI LINGGI" userId="3d8146baef0e16a1" providerId="LiveId" clId="{77E83C7F-ACE6-4C17-BE36-7C479CF1183F}" dt="2024-08-05T23:24:03.894" v="505"/>
        <pc:sldMkLst>
          <pc:docMk/>
          <pc:sldMk cId="1147964933" sldId="325"/>
        </pc:sldMkLst>
        <pc:picChg chg="del">
          <ac:chgData name="ZIDDI LINGGI" userId="3d8146baef0e16a1" providerId="LiveId" clId="{77E83C7F-ACE6-4C17-BE36-7C479CF1183F}" dt="2024-08-05T23:19:22.358" v="491" actId="21"/>
          <ac:picMkLst>
            <pc:docMk/>
            <pc:sldMk cId="1147964933" sldId="325"/>
            <ac:picMk id="7" creationId="{D4168A91-7F04-0B56-1EEE-58A860C77FF9}"/>
          </ac:picMkLst>
        </pc:picChg>
        <pc:picChg chg="add mod">
          <ac:chgData name="ZIDDI LINGGI" userId="3d8146baef0e16a1" providerId="LiveId" clId="{77E83C7F-ACE6-4C17-BE36-7C479CF1183F}" dt="2024-08-05T23:23:23.662" v="503" actId="1076"/>
          <ac:picMkLst>
            <pc:docMk/>
            <pc:sldMk cId="1147964933" sldId="325"/>
            <ac:picMk id="11" creationId="{7AC8A665-02E7-9E0B-B6C7-5AC0801E2C58}"/>
          </ac:picMkLst>
        </pc:picChg>
      </pc:sldChg>
      <pc:sldChg chg="modSp new mod">
        <pc:chgData name="ZIDDI LINGGI" userId="3d8146baef0e16a1" providerId="LiveId" clId="{77E83C7F-ACE6-4C17-BE36-7C479CF1183F}" dt="2024-08-05T16:34:27.026" v="243" actId="20577"/>
        <pc:sldMkLst>
          <pc:docMk/>
          <pc:sldMk cId="76182092" sldId="349"/>
        </pc:sldMkLst>
        <pc:spChg chg="mod">
          <ac:chgData name="ZIDDI LINGGI" userId="3d8146baef0e16a1" providerId="LiveId" clId="{77E83C7F-ACE6-4C17-BE36-7C479CF1183F}" dt="2024-08-05T16:32:18.402" v="16" actId="20577"/>
          <ac:spMkLst>
            <pc:docMk/>
            <pc:sldMk cId="76182092" sldId="349"/>
            <ac:spMk id="2" creationId="{B73BE71E-EC9A-3133-3936-921811B3DE84}"/>
          </ac:spMkLst>
        </pc:spChg>
        <pc:spChg chg="mod">
          <ac:chgData name="ZIDDI LINGGI" userId="3d8146baef0e16a1" providerId="LiveId" clId="{77E83C7F-ACE6-4C17-BE36-7C479CF1183F}" dt="2024-08-05T16:34:27.026" v="243" actId="20577"/>
          <ac:spMkLst>
            <pc:docMk/>
            <pc:sldMk cId="76182092" sldId="349"/>
            <ac:spMk id="3" creationId="{ACED2DDA-49A3-90D5-9FE6-5A1E50A312DA}"/>
          </ac:spMkLst>
        </pc:spChg>
      </pc:sldChg>
      <pc:sldChg chg="modSp new mod">
        <pc:chgData name="ZIDDI LINGGI" userId="3d8146baef0e16a1" providerId="LiveId" clId="{77E83C7F-ACE6-4C17-BE36-7C479CF1183F}" dt="2024-08-05T16:35:36.894" v="338" actId="313"/>
        <pc:sldMkLst>
          <pc:docMk/>
          <pc:sldMk cId="1414838670" sldId="350"/>
        </pc:sldMkLst>
        <pc:spChg chg="mod">
          <ac:chgData name="ZIDDI LINGGI" userId="3d8146baef0e16a1" providerId="LiveId" clId="{77E83C7F-ACE6-4C17-BE36-7C479CF1183F}" dt="2024-08-05T16:35:36.894" v="338" actId="313"/>
          <ac:spMkLst>
            <pc:docMk/>
            <pc:sldMk cId="1414838670" sldId="350"/>
            <ac:spMk id="3" creationId="{B64C2058-9A1C-AE68-BCAF-B1A38AA4E5F4}"/>
          </ac:spMkLst>
        </pc:spChg>
      </pc:sldChg>
      <pc:sldChg chg="modSp new mod">
        <pc:chgData name="ZIDDI LINGGI" userId="3d8146baef0e16a1" providerId="LiveId" clId="{77E83C7F-ACE6-4C17-BE36-7C479CF1183F}" dt="2024-08-05T22:15:05.179" v="486" actId="20577"/>
        <pc:sldMkLst>
          <pc:docMk/>
          <pc:sldMk cId="317381609" sldId="351"/>
        </pc:sldMkLst>
        <pc:spChg chg="mod">
          <ac:chgData name="ZIDDI LINGGI" userId="3d8146baef0e16a1" providerId="LiveId" clId="{77E83C7F-ACE6-4C17-BE36-7C479CF1183F}" dt="2024-08-05T22:15:05.179" v="486" actId="20577"/>
          <ac:spMkLst>
            <pc:docMk/>
            <pc:sldMk cId="317381609" sldId="351"/>
            <ac:spMk id="3" creationId="{0DC30574-0557-67B2-8FC1-85CA7478CE1D}"/>
          </ac:spMkLst>
        </pc:spChg>
      </pc:sldChg>
      <pc:sldChg chg="modSp new mod">
        <pc:chgData name="ZIDDI LINGGI" userId="3d8146baef0e16a1" providerId="LiveId" clId="{77E83C7F-ACE6-4C17-BE36-7C479CF1183F}" dt="2024-08-05T23:36:47.212" v="916" actId="20577"/>
        <pc:sldMkLst>
          <pc:docMk/>
          <pc:sldMk cId="745569378" sldId="352"/>
        </pc:sldMkLst>
        <pc:spChg chg="mod">
          <ac:chgData name="ZIDDI LINGGI" userId="3d8146baef0e16a1" providerId="LiveId" clId="{77E83C7F-ACE6-4C17-BE36-7C479CF1183F}" dt="2024-08-05T23:34:02.094" v="517" actId="20577"/>
          <ac:spMkLst>
            <pc:docMk/>
            <pc:sldMk cId="745569378" sldId="352"/>
            <ac:spMk id="2" creationId="{0B435F57-E2DE-6733-9531-CF7687686438}"/>
          </ac:spMkLst>
        </pc:spChg>
        <pc:spChg chg="mod">
          <ac:chgData name="ZIDDI LINGGI" userId="3d8146baef0e16a1" providerId="LiveId" clId="{77E83C7F-ACE6-4C17-BE36-7C479CF1183F}" dt="2024-08-05T23:36:47.212" v="916" actId="20577"/>
          <ac:spMkLst>
            <pc:docMk/>
            <pc:sldMk cId="745569378" sldId="352"/>
            <ac:spMk id="3" creationId="{49823A31-F0DC-86A4-63B3-ACB4D7430FCB}"/>
          </ac:spMkLst>
        </pc:spChg>
      </pc:sldChg>
      <pc:sldChg chg="addSp delSp modSp new del mod modClrScheme delAnim modAnim chgLayout">
        <pc:chgData name="ZIDDI LINGGI" userId="3d8146baef0e16a1" providerId="LiveId" clId="{77E83C7F-ACE6-4C17-BE36-7C479CF1183F}" dt="2024-08-05T23:31:47.470" v="506" actId="47"/>
        <pc:sldMkLst>
          <pc:docMk/>
          <pc:sldMk cId="1257377342" sldId="352"/>
        </pc:sldMkLst>
        <pc:spChg chg="del mod ord">
          <ac:chgData name="ZIDDI LINGGI" userId="3d8146baef0e16a1" providerId="LiveId" clId="{77E83C7F-ACE6-4C17-BE36-7C479CF1183F}" dt="2024-08-05T23:19:57.011" v="493" actId="700"/>
          <ac:spMkLst>
            <pc:docMk/>
            <pc:sldMk cId="1257377342" sldId="352"/>
            <ac:spMk id="2" creationId="{190A029C-BC20-EDA5-CF77-C6C0E8B8F46E}"/>
          </ac:spMkLst>
        </pc:spChg>
        <pc:spChg chg="del">
          <ac:chgData name="ZIDDI LINGGI" userId="3d8146baef0e16a1" providerId="LiveId" clId="{77E83C7F-ACE6-4C17-BE36-7C479CF1183F}" dt="2024-08-05T23:19:57.011" v="493" actId="700"/>
          <ac:spMkLst>
            <pc:docMk/>
            <pc:sldMk cId="1257377342" sldId="352"/>
            <ac:spMk id="3" creationId="{82150532-007D-C81A-59FF-C64B252CC728}"/>
          </ac:spMkLst>
        </pc:spChg>
        <pc:spChg chg="del">
          <ac:chgData name="ZIDDI LINGGI" userId="3d8146baef0e16a1" providerId="LiveId" clId="{77E83C7F-ACE6-4C17-BE36-7C479CF1183F}" dt="2024-08-05T23:19:57.011" v="493" actId="700"/>
          <ac:spMkLst>
            <pc:docMk/>
            <pc:sldMk cId="1257377342" sldId="352"/>
            <ac:spMk id="4" creationId="{1BC1B7AF-6DB0-9B78-9036-54EBAA8A4106}"/>
          </ac:spMkLst>
        </pc:spChg>
        <pc:spChg chg="add del mod ord">
          <ac:chgData name="ZIDDI LINGGI" userId="3d8146baef0e16a1" providerId="LiveId" clId="{77E83C7F-ACE6-4C17-BE36-7C479CF1183F}" dt="2024-08-05T23:20:12.046" v="494" actId="700"/>
          <ac:spMkLst>
            <pc:docMk/>
            <pc:sldMk cId="1257377342" sldId="352"/>
            <ac:spMk id="5" creationId="{F17561B9-02BE-7E28-A293-1BDB6A57DF44}"/>
          </ac:spMkLst>
        </pc:spChg>
        <pc:spChg chg="add mod ord">
          <ac:chgData name="ZIDDI LINGGI" userId="3d8146baef0e16a1" providerId="LiveId" clId="{77E83C7F-ACE6-4C17-BE36-7C479CF1183F}" dt="2024-08-05T23:20:12.046" v="494" actId="700"/>
          <ac:spMkLst>
            <pc:docMk/>
            <pc:sldMk cId="1257377342" sldId="352"/>
            <ac:spMk id="6" creationId="{206A5BC3-F892-F421-F884-EBFAE39DF562}"/>
          </ac:spMkLst>
        </pc:spChg>
        <pc:spChg chg="add del mod ord">
          <ac:chgData name="ZIDDI LINGGI" userId="3d8146baef0e16a1" providerId="LiveId" clId="{77E83C7F-ACE6-4C17-BE36-7C479CF1183F}" dt="2024-08-05T23:20:27.845" v="495"/>
          <ac:spMkLst>
            <pc:docMk/>
            <pc:sldMk cId="1257377342" sldId="352"/>
            <ac:spMk id="7" creationId="{C5AA454E-5989-E0DE-0A11-4223D6462E38}"/>
          </ac:spMkLst>
        </pc:spChg>
        <pc:spChg chg="add del mod">
          <ac:chgData name="ZIDDI LINGGI" userId="3d8146baef0e16a1" providerId="LiveId" clId="{77E83C7F-ACE6-4C17-BE36-7C479CF1183F}" dt="2024-08-05T23:22:56.180" v="497"/>
          <ac:spMkLst>
            <pc:docMk/>
            <pc:sldMk cId="1257377342" sldId="352"/>
            <ac:spMk id="10" creationId="{421F7D81-B300-3B5E-6D9E-D11928610CBD}"/>
          </ac:spMkLst>
        </pc:spChg>
        <pc:spChg chg="add mod">
          <ac:chgData name="ZIDDI LINGGI" userId="3d8146baef0e16a1" providerId="LiveId" clId="{77E83C7F-ACE6-4C17-BE36-7C479CF1183F}" dt="2024-08-05T23:23:18.211" v="501" actId="21"/>
          <ac:spMkLst>
            <pc:docMk/>
            <pc:sldMk cId="1257377342" sldId="352"/>
            <ac:spMk id="13" creationId="{43E3932F-D79F-12BD-F125-DC51B1788B94}"/>
          </ac:spMkLst>
        </pc:spChg>
        <pc:picChg chg="add del mod">
          <ac:chgData name="ZIDDI LINGGI" userId="3d8146baef0e16a1" providerId="LiveId" clId="{77E83C7F-ACE6-4C17-BE36-7C479CF1183F}" dt="2024-08-05T23:20:30.499" v="496" actId="21"/>
          <ac:picMkLst>
            <pc:docMk/>
            <pc:sldMk cId="1257377342" sldId="352"/>
            <ac:picMk id="8" creationId="{D00DCBD4-76B7-7B4D-95B5-B43B194B9003}"/>
          </ac:picMkLst>
        </pc:picChg>
        <pc:picChg chg="add del mod">
          <ac:chgData name="ZIDDI LINGGI" userId="3d8146baef0e16a1" providerId="LiveId" clId="{77E83C7F-ACE6-4C17-BE36-7C479CF1183F}" dt="2024-08-05T23:23:18.211" v="501" actId="21"/>
          <ac:picMkLst>
            <pc:docMk/>
            <pc:sldMk cId="1257377342" sldId="352"/>
            <ac:picMk id="11" creationId="{7AC8A665-02E7-9E0B-B6C7-5AC0801E2C58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Relationship Id="rId5" Type="http://schemas.microsoft.com/office/2007/relationships/hdphoto" Target="../media/hdphoto1.wdp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920834" y="134694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6200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0834" y="4299696"/>
            <a:ext cx="10222992" cy="80683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175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920834" y="1484779"/>
            <a:ext cx="10222992" cy="274320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10" name="Group 9"/>
          <p:cNvGrpSpPr/>
          <p:nvPr/>
        </p:nvGrpSpPr>
        <p:grpSpPr>
          <a:xfrm>
            <a:off x="9649215" y="4068923"/>
            <a:ext cx="1080904" cy="1080902"/>
            <a:chOff x="9685338" y="4460675"/>
            <a:chExt cx="1080904" cy="1080902"/>
          </a:xfrm>
        </p:grpSpPr>
        <p:sp>
          <p:nvSpPr>
            <p:cNvPr id="11" name="Oval 10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2" name="Oval 11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51560" y="1432223"/>
            <a:ext cx="9966960" cy="3035808"/>
          </a:xfrm>
        </p:spPr>
        <p:txBody>
          <a:bodyPr anchor="ctr">
            <a:noAutofit/>
          </a:bodyPr>
          <a:lstStyle>
            <a:lvl1pPr algn="l">
              <a:lnSpc>
                <a:spcPct val="80000"/>
              </a:lnSpc>
              <a:defRPr sz="9600" cap="all" baseline="0">
                <a:blipFill dpi="0" rotWithShape="1">
                  <a:blip r:embed="rId4"/>
                  <a:srcRect/>
                  <a:tile tx="6350" ty="-127000" sx="65000" sy="64000" flip="none" algn="tl"/>
                </a:blip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69848" y="4389120"/>
            <a:ext cx="7891272" cy="1069848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00C7-069E-4FE5-AFEB-F7D8293554A4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592733" y="4289334"/>
            <a:ext cx="1193868" cy="640080"/>
          </a:xfrm>
        </p:spPr>
        <p:txBody>
          <a:bodyPr/>
          <a:lstStyle>
            <a:lvl1pPr>
              <a:defRPr sz="2800"/>
            </a:lvl1pPr>
          </a:lstStyle>
          <a:p>
            <a:fld id="{04DFD1DE-F26E-4467-ABD3-CCEA51D58E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363749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00C7-069E-4FE5-AFEB-F7D8293554A4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FD1DE-F26E-4467-ABD3-CCEA51D58E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3563232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533400"/>
            <a:ext cx="2552700" cy="563880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66800" y="533400"/>
            <a:ext cx="7505700" cy="56388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00C7-069E-4FE5-AFEB-F7D8293554A4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FD1DE-F26E-4467-ABD3-CCEA51D58E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572896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00C7-069E-4FE5-AFEB-F7D8293554A4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FD1DE-F26E-4467-ABD3-CCEA51D58E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9264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4917989"/>
            <a:ext cx="12192000" cy="1940010"/>
          </a:xfrm>
          <a:prstGeom prst="rect">
            <a:avLst/>
          </a:prstGeom>
          <a:blipFill dpi="0" rotWithShape="1">
            <a:blip r:embed="rId2">
              <a:alphaModFix amt="85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67128" y="1225296"/>
            <a:ext cx="9281160" cy="3520440"/>
          </a:xfrm>
        </p:spPr>
        <p:txBody>
          <a:bodyPr anchor="ctr">
            <a:normAutofit/>
          </a:bodyPr>
          <a:lstStyle>
            <a:lvl1pPr>
              <a:lnSpc>
                <a:spcPct val="80000"/>
              </a:lnSpc>
              <a:defRPr sz="80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165774" y="5020056"/>
            <a:ext cx="9052560" cy="1066800"/>
          </a:xfrm>
        </p:spPr>
        <p:txBody>
          <a:bodyPr anchor="t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593667" y="6272784"/>
            <a:ext cx="2644309" cy="365125"/>
          </a:xfrm>
        </p:spPr>
        <p:txBody>
          <a:bodyPr/>
          <a:lstStyle/>
          <a:p>
            <a:fld id="{3DC100C7-069E-4FE5-AFEB-F7D8293554A4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182708" y="6272784"/>
            <a:ext cx="6327648" cy="365125"/>
          </a:xfrm>
        </p:spPr>
        <p:txBody>
          <a:bodyPr/>
          <a:lstStyle/>
          <a:p>
            <a:endParaRPr lang="en-IN"/>
          </a:p>
        </p:txBody>
      </p:sp>
      <p:grpSp>
        <p:nvGrpSpPr>
          <p:cNvPr id="8" name="Group 7"/>
          <p:cNvGrpSpPr/>
          <p:nvPr/>
        </p:nvGrpSpPr>
        <p:grpSpPr>
          <a:xfrm>
            <a:off x="897399" y="2325848"/>
            <a:ext cx="1080904" cy="1080902"/>
            <a:chOff x="9685338" y="4460675"/>
            <a:chExt cx="1080904" cy="1080902"/>
          </a:xfrm>
        </p:grpSpPr>
        <p:sp>
          <p:nvSpPr>
            <p:cNvPr id="9" name="Oval 8"/>
            <p:cNvSpPr/>
            <p:nvPr/>
          </p:nvSpPr>
          <p:spPr>
            <a:xfrm>
              <a:off x="9685338" y="4460675"/>
              <a:ext cx="1080904" cy="1080902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</a14:imgLayer>
                    </a14:imgProps>
                  </a:ext>
                </a:extLst>
              </a:blip>
              <a:srcRect/>
              <a:tile tx="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9793429" y="4568765"/>
              <a:ext cx="864723" cy="864722"/>
            </a:xfrm>
            <a:prstGeom prst="ellipse">
              <a:avLst/>
            </a:prstGeom>
            <a:noFill/>
            <a:ln w="254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43702" y="2506133"/>
            <a:ext cx="1188298" cy="720332"/>
          </a:xfrm>
        </p:spPr>
        <p:txBody>
          <a:bodyPr/>
          <a:lstStyle>
            <a:lvl1pPr>
              <a:defRPr sz="2800"/>
            </a:lvl1pPr>
          </a:lstStyle>
          <a:p>
            <a:fld id="{04DFD1DE-F26E-4467-ABD3-CCEA51D58E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807193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9848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64224" y="2194560"/>
            <a:ext cx="4754880" cy="3977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00C7-069E-4FE5-AFEB-F7D8293554A4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FD1DE-F26E-4467-ABD3-CCEA51D58E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773320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4224" y="2048256"/>
            <a:ext cx="4754880" cy="640080"/>
          </a:xfrm>
        </p:spPr>
        <p:txBody>
          <a:bodyPr anchor="ctr">
            <a:normAutofit/>
          </a:bodyPr>
          <a:lstStyle>
            <a:lvl1pPr marL="0" indent="0">
              <a:buNone/>
              <a:defRPr sz="2000" b="1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4224" y="2743200"/>
            <a:ext cx="4754880" cy="32918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00C7-069E-4FE5-AFEB-F7D8293554A4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FD1DE-F26E-4467-ABD3-CCEA51D58E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2535178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00C7-069E-4FE5-AFEB-F7D8293554A4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FD1DE-F26E-4467-ABD3-CCEA51D58E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7291262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00C7-069E-4FE5-AFEB-F7D8293554A4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FD1DE-F26E-4467-ABD3-CCEA51D58E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7383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685800"/>
            <a:ext cx="6711696" cy="5020056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00C7-069E-4FE5-AFEB-F7D8293554A4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10" name="Oval 9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1" name="Oval 10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FD1DE-F26E-4467-ABD3-CCEA51D58E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9859562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8303740" y="0"/>
            <a:ext cx="3888259" cy="6857999"/>
          </a:xfrm>
          <a:prstGeom prst="rect">
            <a:avLst/>
          </a:prstGeom>
          <a:blipFill dpi="0" rotWithShape="1">
            <a:blip r:embed="rId2">
              <a:alphaModFix amt="60000"/>
              <a:lum bright="70000" contrast="-70000"/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61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tile tx="0" ty="-704850" sx="92000" sy="89000" flip="xy" algn="ctr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49640" y="685800"/>
            <a:ext cx="3200400" cy="1737360"/>
          </a:xfrm>
        </p:spPr>
        <p:txBody>
          <a:bodyPr anchor="b">
            <a:normAutofit/>
          </a:bodyPr>
          <a:lstStyle>
            <a:lvl1pPr>
              <a:defRPr sz="3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303740" cy="6858000"/>
          </a:xfrm>
          <a:solidFill>
            <a:schemeClr val="tx2">
              <a:lumMod val="20000"/>
              <a:lumOff val="8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49640" y="2423160"/>
            <a:ext cx="3200400" cy="329184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1000"/>
              </a:spcBef>
              <a:buNone/>
              <a:defRPr sz="140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C100C7-069E-4FE5-AFEB-F7D8293554A4}" type="datetimeFigureOut">
              <a:rPr lang="en-IN" smtClean="0"/>
              <a:t>05-08-2024</a:t>
            </a:fld>
            <a:endParaRPr lang="en-IN"/>
          </a:p>
        </p:txBody>
      </p:sp>
      <p:grpSp>
        <p:nvGrpSpPr>
          <p:cNvPr id="8" name="Group 7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9" name="Oval 8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4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5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10" name="Oval 9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ysClr val="window" lastClr="FFFFFF"/>
              </a:solidFill>
              <a:prstDash val="solid"/>
            </a:ln>
            <a:effectLst/>
          </p:spPr>
        </p:sp>
      </p:grp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DFD1DE-F26E-4467-ABD3-CCEA51D58E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468222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microsoft.com/office/2007/relationships/hdphoto" Target="../media/hdphoto1.wd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9848" y="484632"/>
            <a:ext cx="10058400" cy="160934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121408"/>
            <a:ext cx="10058400" cy="40507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964424" y="6272784"/>
            <a:ext cx="32735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2"/>
                </a:solidFill>
              </a:defRPr>
            </a:lvl1pPr>
          </a:lstStyle>
          <a:p>
            <a:fld id="{3DC100C7-069E-4FE5-AFEB-F7D8293554A4}" type="datetimeFigureOut">
              <a:rPr lang="en-IN" smtClean="0"/>
              <a:t>05-08-2024</a:t>
            </a:fld>
            <a:endParaRPr lang="en-I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88136" y="6272784"/>
            <a:ext cx="6327648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2"/>
                </a:solidFill>
              </a:defRPr>
            </a:lvl1pPr>
          </a:lstStyle>
          <a:p>
            <a:endParaRPr lang="en-IN"/>
          </a:p>
        </p:txBody>
      </p:sp>
      <p:grpSp>
        <p:nvGrpSpPr>
          <p:cNvPr id="7" name="Group 6"/>
          <p:cNvGrpSpPr>
            <a:grpSpLocks noChangeAspect="1"/>
          </p:cNvGrpSpPr>
          <p:nvPr/>
        </p:nvGrpSpPr>
        <p:grpSpPr>
          <a:xfrm>
            <a:off x="11401725" y="6229681"/>
            <a:ext cx="457200" cy="457200"/>
            <a:chOff x="11361456" y="6195813"/>
            <a:chExt cx="548640" cy="548640"/>
          </a:xfrm>
        </p:grpSpPr>
        <p:sp>
          <p:nvSpPr>
            <p:cNvPr id="8" name="Oval 7"/>
            <p:cNvSpPr/>
            <p:nvPr/>
          </p:nvSpPr>
          <p:spPr>
            <a:xfrm>
              <a:off x="11361456" y="6195813"/>
              <a:ext cx="548640" cy="548640"/>
            </a:xfrm>
            <a:prstGeom prst="ellipse">
              <a:avLst/>
            </a:prstGeom>
            <a:blipFill dpi="0" rotWithShape="1">
              <a:blip r:embed="rId13">
                <a:duotone>
                  <a:schemeClr val="accent1">
                    <a:shade val="45000"/>
                    <a:satMod val="135000"/>
                  </a:schemeClr>
                  <a:prstClr val="white"/>
                </a:duotone>
                <a:extLst>
                  <a:ext uri="{BEBA8EAE-BF5A-486C-A8C5-ECC9F3942E4B}">
                    <a14:imgProps xmlns:a14="http://schemas.microsoft.com/office/drawing/2010/main">
                      <a14:imgLayer r:embed="rId14">
                        <a14:imgEffect>
                          <a14:saturation sat="95000"/>
                        </a14:imgEffect>
                        <a14:imgEffect>
                          <a14:brightnessContrast bright="-40000" contrast="20000"/>
                        </a14:imgEffect>
                      </a14:imgLayer>
                    </a14:imgProps>
                  </a:ext>
                </a:extLst>
              </a:blip>
              <a:srcRect/>
              <a:tile tx="50800" ty="0" sx="85000" sy="85000" flip="none" algn="tl"/>
            </a:blipFill>
            <a:ln w="25400" cap="flat" cmpd="sng" algn="ctr">
              <a:noFill/>
              <a:prstDash val="solid"/>
            </a:ln>
            <a:effectLst/>
          </p:spPr>
        </p:sp>
        <p:sp>
          <p:nvSpPr>
            <p:cNvPr id="9" name="Oval 8"/>
            <p:cNvSpPr/>
            <p:nvPr/>
          </p:nvSpPr>
          <p:spPr>
            <a:xfrm>
              <a:off x="11396488" y="6230844"/>
              <a:ext cx="478576" cy="478578"/>
            </a:xfrm>
            <a:prstGeom prst="ellipse">
              <a:avLst/>
            </a:prstGeom>
            <a:noFill/>
            <a:ln w="12700" cap="flat" cmpd="sng" algn="ctr">
              <a:solidFill>
                <a:srgbClr val="FFFFFF"/>
              </a:solidFill>
              <a:prstDash val="solid"/>
            </a:ln>
            <a:effectLst/>
          </p:spPr>
        </p:sp>
      </p:grp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311128" y="6272784"/>
            <a:ext cx="64008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400" b="1">
                <a:solidFill>
                  <a:srgbClr val="FFFFFF"/>
                </a:solidFill>
                <a:latin typeface="+mj-lt"/>
              </a:defRPr>
            </a:lvl1pPr>
          </a:lstStyle>
          <a:p>
            <a:fld id="{04DFD1DE-F26E-4467-ABD3-CCEA51D58EB4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344688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tile tx="6350" ty="-127000" sx="65000" sy="64000" flip="none" algn="tl"/>
          </a:blip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90000"/>
        </a:lnSpc>
        <a:spcBef>
          <a:spcPts val="400"/>
        </a:spcBef>
        <a:spcAft>
          <a:spcPts val="200"/>
        </a:spcAft>
        <a:buClr>
          <a:schemeClr val="accent1">
            <a:lumMod val="75000"/>
          </a:schemeClr>
        </a:buClr>
        <a:buSzPct val="85000"/>
        <a:buFont typeface="Wingdings" pitchFamily="2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media" Target="../media/media2.mp4"/><Relationship Id="rId7" Type="http://schemas.openxmlformats.org/officeDocument/2006/relationships/image" Target="../media/image12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1.png"/><Relationship Id="rId5" Type="http://schemas.openxmlformats.org/officeDocument/2006/relationships/slideLayout" Target="../slideLayouts/slideLayout2.xml"/><Relationship Id="rId4" Type="http://schemas.openxmlformats.org/officeDocument/2006/relationships/video" Target="../media/media2.mp4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2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g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emf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jpg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0F5450-E8B8-156A-83E0-BC72C7714334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IN" b="1" dirty="0"/>
              <a:t>CARDIAC TUMOURS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7B3B961-D63E-E087-8D1F-9BF4E8762F8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47500" lnSpcReduction="20000"/>
          </a:bodyPr>
          <a:lstStyle/>
          <a:p>
            <a:r>
              <a:rPr lang="en-IN" sz="2400" b="1"/>
              <a:t>PRESENTER                                                                   </a:t>
            </a:r>
            <a:r>
              <a:rPr lang="en-IN" sz="2400" b="1" dirty="0"/>
              <a:t>CHAIRPERSON</a:t>
            </a:r>
          </a:p>
          <a:p>
            <a:r>
              <a:rPr lang="en-IN" sz="2400" b="1" dirty="0"/>
              <a:t>DR ZIDDI LINGGI                                                       DR SHIJOY</a:t>
            </a:r>
          </a:p>
          <a:p>
            <a:r>
              <a:rPr lang="en-IN" sz="2400" b="1" dirty="0"/>
              <a:t>1</a:t>
            </a:r>
            <a:r>
              <a:rPr lang="en-IN" sz="2400" b="1" baseline="30000" dirty="0"/>
              <a:t>ST</a:t>
            </a:r>
            <a:r>
              <a:rPr lang="en-IN" sz="2400" b="1" dirty="0"/>
              <a:t> YEAR SENIOR RESIDENT                                  ASSISTANT PROFESSOR</a:t>
            </a:r>
          </a:p>
          <a:p>
            <a:r>
              <a:rPr lang="en-IN" sz="2400" b="1" dirty="0"/>
              <a:t>DEPARTMENT OF CARDIOLOGY                        DEPARTMENT OF CARDIOLOGY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6633730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B4241-2498-6A43-7BFD-3DDF2F382D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27D2F38E-0E3A-942C-98AE-112F7A5444B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50571" y="631371"/>
            <a:ext cx="7685315" cy="5861504"/>
          </a:xfrm>
        </p:spPr>
      </p:pic>
    </p:spTree>
    <p:extLst>
      <p:ext uri="{BB962C8B-B14F-4D97-AF65-F5344CB8AC3E}">
        <p14:creationId xmlns:p14="http://schemas.microsoft.com/office/powerpoint/2010/main" val="48056638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D86FAD-EC99-6EF9-C275-1A629F01A3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8AEF8696-017D-6A21-C8C2-AB501E915E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456481" y="2120900"/>
            <a:ext cx="5285388" cy="4051300"/>
          </a:xfrm>
        </p:spPr>
      </p:pic>
    </p:spTree>
    <p:extLst>
      <p:ext uri="{BB962C8B-B14F-4D97-AF65-F5344CB8AC3E}">
        <p14:creationId xmlns:p14="http://schemas.microsoft.com/office/powerpoint/2010/main" val="35331673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3E44D90A-38EC-87A0-75B6-08E481301F36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ubtitle 4">
            <a:extLst>
              <a:ext uri="{FF2B5EF4-FFF2-40B4-BE49-F238E27FC236}">
                <a16:creationId xmlns:a16="http://schemas.microsoft.com/office/drawing/2014/main" id="{A07C357E-4405-E439-F3A8-ECD847035F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IN" sz="4400" dirty="0"/>
              <a:t>BENIGN TUMOURS</a:t>
            </a:r>
          </a:p>
        </p:txBody>
      </p:sp>
    </p:spTree>
    <p:extLst>
      <p:ext uri="{BB962C8B-B14F-4D97-AF65-F5344CB8AC3E}">
        <p14:creationId xmlns:p14="http://schemas.microsoft.com/office/powerpoint/2010/main" val="8473960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A26DAD-A852-E3D1-1C96-9BF896A6B2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MYXOMA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28ECD1-91B2-A45D-54C2-97AFE43597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most common type of benign primary cardiac neoplasm</a:t>
            </a:r>
          </a:p>
          <a:p>
            <a:endParaRPr lang="en-US" dirty="0"/>
          </a:p>
          <a:p>
            <a:r>
              <a:rPr lang="en-US" dirty="0"/>
              <a:t>fourth and sixth decades of life, with a slight female predominance (3:1)</a:t>
            </a:r>
          </a:p>
          <a:p>
            <a:endParaRPr lang="en-US" dirty="0"/>
          </a:p>
          <a:p>
            <a:r>
              <a:rPr lang="en-US" dirty="0"/>
              <a:t>More than 80% of them are found in the left atrium</a:t>
            </a:r>
          </a:p>
          <a:p>
            <a:endParaRPr lang="en-US" dirty="0"/>
          </a:p>
          <a:p>
            <a:r>
              <a:rPr lang="en-US" dirty="0"/>
              <a:t>thought to arise from remnants of subendocardial cells or multipotential mesenchymal cells in the region of the fossa ovalis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2439854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768582-268B-CA51-B1B3-34C3713494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F0B26-5A10-833C-2C7E-2AB486BABC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may be familial and occasionally (3–10%) related to a particular syndrome called “the Carney complex,”</a:t>
            </a:r>
          </a:p>
          <a:p>
            <a:endParaRPr lang="en-US" dirty="0"/>
          </a:p>
          <a:p>
            <a:r>
              <a:rPr lang="en-US" dirty="0"/>
              <a:t>Most are asymptomatic</a:t>
            </a:r>
          </a:p>
          <a:p>
            <a:endParaRPr lang="en-US" dirty="0"/>
          </a:p>
          <a:p>
            <a:r>
              <a:rPr lang="en-US" dirty="0"/>
              <a:t>Positional dyspnea: dyspnea on lying to left side </a:t>
            </a:r>
          </a:p>
          <a:p>
            <a:endParaRPr lang="en-US" dirty="0"/>
          </a:p>
          <a:p>
            <a:r>
              <a:rPr lang="en-US" dirty="0"/>
              <a:t>Symptoms due to obstruction: syncope, dyspnea, pulmonary edema</a:t>
            </a:r>
          </a:p>
          <a:p>
            <a:endParaRPr lang="en-US" dirty="0"/>
          </a:p>
          <a:p>
            <a:r>
              <a:rPr lang="en-US" dirty="0"/>
              <a:t>Symptoms due to embolism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1881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08CC2F-822C-B8F0-F575-F566A4EB26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9BF4069-BC96-5AEB-B67F-897BC2F4DD9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b="1" dirty="0"/>
              <a:t>Non specific symptoms</a:t>
            </a:r>
          </a:p>
          <a:p>
            <a:r>
              <a:rPr lang="en-IN" dirty="0"/>
              <a:t>Tiredness</a:t>
            </a:r>
          </a:p>
          <a:p>
            <a:r>
              <a:rPr lang="en-IN" dirty="0"/>
              <a:t>Fever</a:t>
            </a:r>
          </a:p>
          <a:p>
            <a:r>
              <a:rPr lang="en-IN" dirty="0"/>
              <a:t>Weight loss</a:t>
            </a:r>
          </a:p>
          <a:p>
            <a:r>
              <a:rPr lang="en-IN" dirty="0" err="1"/>
              <a:t>Athralgia</a:t>
            </a:r>
            <a:endParaRPr lang="en-IN" dirty="0"/>
          </a:p>
          <a:p>
            <a:r>
              <a:rPr lang="en-IN" dirty="0"/>
              <a:t>Rashes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0720080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064869-483D-F346-7C8B-06F0CC34FD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37E0728-8F76-1C7E-E5D1-88429D23AF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l">
              <a:buNone/>
            </a:pPr>
            <a:r>
              <a:rPr lang="en-IN" sz="2400" b="1" i="0" u="none" strike="noStrike" baseline="0" dirty="0">
                <a:latin typeface="Cheltenham-Light"/>
              </a:rPr>
              <a:t>Laboratory </a:t>
            </a:r>
            <a:r>
              <a:rPr lang="en-US" sz="2400" b="1" i="0" u="none" strike="noStrike" baseline="0" dirty="0">
                <a:latin typeface="Cheltenham-Light"/>
              </a:rPr>
              <a:t>findings </a:t>
            </a:r>
          </a:p>
          <a:p>
            <a:pPr algn="l"/>
            <a:r>
              <a:rPr lang="en-US" sz="2400" b="0" i="0" u="none" strike="noStrike" baseline="0" dirty="0">
                <a:latin typeface="Cheltenham-Light"/>
              </a:rPr>
              <a:t>anemia increased erythrocyte sedimentation rate (ESR),</a:t>
            </a:r>
          </a:p>
          <a:p>
            <a:pPr algn="l"/>
            <a:r>
              <a:rPr lang="en-IN" sz="2400" b="0" i="0" u="none" strike="noStrike" baseline="0" dirty="0">
                <a:latin typeface="Cheltenham-Light"/>
              </a:rPr>
              <a:t>C-reactive </a:t>
            </a:r>
            <a:r>
              <a:rPr lang="en-US" sz="2400" b="0" i="0" u="none" strike="noStrike" baseline="0" dirty="0">
                <a:latin typeface="Cheltenham-Light"/>
              </a:rPr>
              <a:t>protein and gamma globulin levels.</a:t>
            </a:r>
          </a:p>
          <a:p>
            <a:pPr algn="l"/>
            <a:r>
              <a:rPr lang="en-US" sz="2400" b="0" i="0" u="none" strike="noStrike" baseline="0" dirty="0">
                <a:latin typeface="Cheltenham-Light"/>
              </a:rPr>
              <a:t>thrombocytopenia, clubbing, cyanosis, or Raynaud’s phenomenon (less common)</a:t>
            </a:r>
          </a:p>
          <a:p>
            <a:pPr marL="0" indent="0" algn="l">
              <a:buNone/>
            </a:pPr>
            <a:endParaRPr lang="en-US" sz="1800" dirty="0">
              <a:latin typeface="Cheltenham-Light"/>
            </a:endParaRPr>
          </a:p>
        </p:txBody>
      </p:sp>
    </p:spTree>
    <p:extLst>
      <p:ext uri="{BB962C8B-B14F-4D97-AF65-F5344CB8AC3E}">
        <p14:creationId xmlns:p14="http://schemas.microsoft.com/office/powerpoint/2010/main" val="245690551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F40DC7-2C5B-9461-E10C-5BD5FA81C2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C15E71-9935-492F-B1C2-7327EA77DD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l"/>
            <a:r>
              <a:rPr lang="en-US" sz="2800" b="1" dirty="0">
                <a:latin typeface="Cheltenham-Light"/>
              </a:rPr>
              <a:t>Physical examination</a:t>
            </a:r>
          </a:p>
          <a:p>
            <a:pPr algn="l"/>
            <a:r>
              <a:rPr lang="en-US" sz="2800" dirty="0">
                <a:latin typeface="Cheltenham-Light"/>
              </a:rPr>
              <a:t>Systolic murmur (most common finding)</a:t>
            </a:r>
          </a:p>
          <a:p>
            <a:pPr algn="l"/>
            <a:endParaRPr lang="en-US" sz="2800" dirty="0">
              <a:latin typeface="Cheltenham-Light"/>
            </a:endParaRPr>
          </a:p>
          <a:p>
            <a:pPr algn="l"/>
            <a:r>
              <a:rPr lang="en-US" sz="2800" b="1" dirty="0">
                <a:latin typeface="Cheltenham-Light"/>
              </a:rPr>
              <a:t>Tumor plop</a:t>
            </a:r>
          </a:p>
          <a:p>
            <a:pPr algn="l"/>
            <a:endParaRPr lang="en-US" sz="2800" dirty="0">
              <a:latin typeface="Cheltenham-Light"/>
            </a:endParaRPr>
          </a:p>
          <a:p>
            <a:pPr algn="l"/>
            <a:r>
              <a:rPr lang="en-IN" sz="2800" dirty="0">
                <a:latin typeface="Cheltenham-Light"/>
              </a:rPr>
              <a:t>Diastolic murmur( 15% of cases)</a:t>
            </a:r>
            <a:endParaRPr lang="en-US" sz="2800" dirty="0">
              <a:latin typeface="Cheltenham-Light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57069748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352213-81DC-5F5E-C6DC-A51D489A42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7FE2EF0-253E-469B-7BB5-052410B17D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pPr marL="0" indent="0">
              <a:buNone/>
            </a:pPr>
            <a:r>
              <a:rPr lang="en-US" b="1" dirty="0"/>
              <a:t>IMAGING</a:t>
            </a:r>
          </a:p>
          <a:p>
            <a:r>
              <a:rPr lang="en-US" dirty="0"/>
              <a:t>Cardiac myxomas are usually attached by a stalk to the atrial septum in the fossa ovalis</a:t>
            </a:r>
          </a:p>
          <a:p>
            <a:endParaRPr lang="en-US" dirty="0"/>
          </a:p>
          <a:p>
            <a:r>
              <a:rPr lang="en-US" dirty="0"/>
              <a:t>Lobulated margins</a:t>
            </a:r>
          </a:p>
          <a:p>
            <a:r>
              <a:rPr lang="en-US" dirty="0"/>
              <a:t>Cardiac myxomas will enhance with use of echocardiography contrast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1944166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BF15D1-9B94-564E-65C0-2990F01785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32EAAFB-D2F1-DD91-5560-624520BE45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On computed tomography (CT), a myxoma appears as a well-defined, ovoid, intracavitary mass with lobulated contours, and </a:t>
            </a:r>
          </a:p>
          <a:p>
            <a:r>
              <a:rPr lang="en-US" dirty="0"/>
              <a:t>low-attenuation lesion on contrast surrounded by enhanced intracardiac blood</a:t>
            </a:r>
          </a:p>
          <a:p>
            <a:endParaRPr lang="en-US" dirty="0"/>
          </a:p>
          <a:p>
            <a:r>
              <a:rPr lang="en-US" dirty="0"/>
              <a:t>On cardiac magnetic resonance (CMR) images</a:t>
            </a:r>
          </a:p>
          <a:p>
            <a:r>
              <a:rPr lang="en-US" dirty="0"/>
              <a:t>appear isointense on T1-weighted sequences</a:t>
            </a:r>
          </a:p>
          <a:p>
            <a:r>
              <a:rPr lang="en-US" dirty="0"/>
              <a:t>higher signal intensity on T2-weighted sequences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9966674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EA69E4-2C2A-1F1F-65F6-0DD88329CFD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references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8D94577-A6E7-936B-5DBB-F79F44A4700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IN" dirty="0"/>
              <a:t>BRAUNWALD’S HEART DISEASES 12</a:t>
            </a:r>
            <a:r>
              <a:rPr lang="en-IN" baseline="30000" dirty="0"/>
              <a:t>TH</a:t>
            </a:r>
            <a:r>
              <a:rPr lang="en-IN" dirty="0"/>
              <a:t> EDITION</a:t>
            </a:r>
          </a:p>
          <a:p>
            <a:endParaRPr lang="en-IN" dirty="0"/>
          </a:p>
          <a:p>
            <a:r>
              <a:rPr lang="en-IN" dirty="0"/>
              <a:t>FUSTER AND HURST THE HEART 15</a:t>
            </a:r>
            <a:r>
              <a:rPr lang="en-IN" baseline="30000" dirty="0"/>
              <a:t>TH</a:t>
            </a:r>
            <a:r>
              <a:rPr lang="en-IN" dirty="0"/>
              <a:t> EDITION</a:t>
            </a:r>
          </a:p>
          <a:p>
            <a:endParaRPr lang="en-IN" dirty="0"/>
          </a:p>
          <a:p>
            <a:r>
              <a:rPr lang="en-IN" dirty="0"/>
              <a:t>ESC TEXTBOOK OF CARDIOVASCULAR MEDICINE, 3</a:t>
            </a:r>
            <a:r>
              <a:rPr lang="en-IN" baseline="30000" dirty="0"/>
              <a:t>RD</a:t>
            </a:r>
            <a:r>
              <a:rPr lang="en-IN" dirty="0"/>
              <a:t> EDITION, VOLUME 2</a:t>
            </a:r>
          </a:p>
          <a:p>
            <a:r>
              <a:rPr lang="en-US" dirty="0" err="1"/>
              <a:t>Tyebally</a:t>
            </a:r>
            <a:r>
              <a:rPr lang="en-US" dirty="0"/>
              <a:t>, S, Chen, D, Bhattacharyya, S. et al. Cardiac Tumors: JACC </a:t>
            </a:r>
            <a:r>
              <a:rPr lang="en-US" dirty="0" err="1"/>
              <a:t>CardioOncology</a:t>
            </a:r>
            <a:r>
              <a:rPr lang="en-US" dirty="0"/>
              <a:t> State-of-the-Art Review. J Am Coll </a:t>
            </a:r>
            <a:r>
              <a:rPr lang="en-US" dirty="0" err="1"/>
              <a:t>Cardiol</a:t>
            </a:r>
            <a:r>
              <a:rPr lang="en-US" dirty="0"/>
              <a:t> </a:t>
            </a:r>
            <a:r>
              <a:rPr lang="en-US" dirty="0" err="1"/>
              <a:t>CardioOnc</a:t>
            </a:r>
            <a:r>
              <a:rPr lang="en-US" dirty="0"/>
              <a:t>. 2020 Jun, 2 (2) 293–311.https://doi.org/10.1016/j.jaccao.2020.05.009</a:t>
            </a:r>
          </a:p>
          <a:p>
            <a:r>
              <a:rPr lang="en-IN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2" charset="0"/>
              </a:rPr>
              <a:t>Bussani</a:t>
            </a:r>
            <a:r>
              <a:rPr lang="en-IN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2" charset="0"/>
              </a:rPr>
              <a:t> R, </a:t>
            </a:r>
            <a:r>
              <a:rPr lang="en-IN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2" charset="0"/>
              </a:rPr>
              <a:t>Castrichini</a:t>
            </a:r>
            <a:r>
              <a:rPr lang="en-IN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2" charset="0"/>
              </a:rPr>
              <a:t> M, Restivo L, Fabris E, </a:t>
            </a:r>
            <a:r>
              <a:rPr lang="en-IN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2" charset="0"/>
              </a:rPr>
              <a:t>Porcari</a:t>
            </a:r>
            <a:r>
              <a:rPr lang="en-IN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2" charset="0"/>
              </a:rPr>
              <a:t> A, Ferro F, </a:t>
            </a:r>
            <a:r>
              <a:rPr lang="en-IN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2" charset="0"/>
              </a:rPr>
              <a:t>Pivetta</a:t>
            </a:r>
            <a:r>
              <a:rPr lang="en-IN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2" charset="0"/>
              </a:rPr>
              <a:t> A, </a:t>
            </a:r>
            <a:r>
              <a:rPr lang="en-IN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2" charset="0"/>
              </a:rPr>
              <a:t>Korcova</a:t>
            </a:r>
            <a:r>
              <a:rPr lang="en-IN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2" charset="0"/>
              </a:rPr>
              <a:t> R, </a:t>
            </a:r>
            <a:r>
              <a:rPr lang="en-IN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2" charset="0"/>
              </a:rPr>
              <a:t>Cappelletto</a:t>
            </a:r>
            <a:r>
              <a:rPr lang="en-IN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2" charset="0"/>
              </a:rPr>
              <a:t> C, </a:t>
            </a:r>
            <a:r>
              <a:rPr lang="en-IN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2" charset="0"/>
              </a:rPr>
              <a:t>Manca</a:t>
            </a:r>
            <a:r>
              <a:rPr lang="en-IN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2" charset="0"/>
              </a:rPr>
              <a:t> P, Nuzzi V, </a:t>
            </a:r>
            <a:r>
              <a:rPr lang="en-IN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2" charset="0"/>
              </a:rPr>
              <a:t>Bessi</a:t>
            </a:r>
            <a:r>
              <a:rPr lang="en-IN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2" charset="0"/>
              </a:rPr>
              <a:t> R, </a:t>
            </a:r>
            <a:r>
              <a:rPr lang="en-IN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2" charset="0"/>
              </a:rPr>
              <a:t>Pagura</a:t>
            </a:r>
            <a:r>
              <a:rPr lang="en-IN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2" charset="0"/>
              </a:rPr>
              <a:t> L, Massa L, </a:t>
            </a:r>
            <a:r>
              <a:rPr lang="en-IN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2" charset="0"/>
              </a:rPr>
              <a:t>Sinagra</a:t>
            </a:r>
            <a:r>
              <a:rPr lang="en-IN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2" charset="0"/>
              </a:rPr>
              <a:t> G. Cardiac </a:t>
            </a:r>
            <a:r>
              <a:rPr lang="en-IN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2" charset="0"/>
              </a:rPr>
              <a:t>Tumors</a:t>
            </a:r>
            <a:r>
              <a:rPr lang="en-IN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2" charset="0"/>
              </a:rPr>
              <a:t>: Diagnosis, Prognosis, and Treatment. Curr </a:t>
            </a:r>
            <a:r>
              <a:rPr lang="en-IN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2" charset="0"/>
              </a:rPr>
              <a:t>Cardiol</a:t>
            </a:r>
            <a:r>
              <a:rPr lang="en-IN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2" charset="0"/>
              </a:rPr>
              <a:t> Rep. 2020 Oct 10;22(12):169. </a:t>
            </a:r>
            <a:r>
              <a:rPr lang="en-IN" b="0" i="0" dirty="0" err="1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2" charset="0"/>
              </a:rPr>
              <a:t>doi</a:t>
            </a:r>
            <a:r>
              <a:rPr lang="en-IN" b="0" i="0" dirty="0">
                <a:solidFill>
                  <a:srgbClr val="212121"/>
                </a:solidFill>
                <a:effectLst/>
                <a:highlight>
                  <a:srgbClr val="FFFFFF"/>
                </a:highlight>
                <a:latin typeface="Roboto" panose="020F0502020204030204" pitchFamily="2" charset="0"/>
              </a:rPr>
              <a:t>: 10.1007/s11886-020-01420-z. PMID: 33040219; PMCID: PMC7547967.</a:t>
            </a:r>
          </a:p>
          <a:p>
            <a:r>
              <a:rPr lang="en-IN" dirty="0">
                <a:solidFill>
                  <a:srgbClr val="212121"/>
                </a:solidFill>
                <a:highlight>
                  <a:srgbClr val="FFFFFF"/>
                </a:highlight>
                <a:latin typeface="Roboto" panose="020F0502020204030204" pitchFamily="2" charset="0"/>
              </a:rPr>
              <a:t>Joseph J et al. the 2021 WHO classification of tumours of the heart. Journal of thoracic </a:t>
            </a:r>
            <a:r>
              <a:rPr lang="en-IN" dirty="0" err="1">
                <a:solidFill>
                  <a:srgbClr val="212121"/>
                </a:solidFill>
                <a:highlight>
                  <a:srgbClr val="FFFFFF"/>
                </a:highlight>
                <a:latin typeface="Roboto" panose="020F0502020204030204" pitchFamily="2" charset="0"/>
              </a:rPr>
              <a:t>oncology,vol</a:t>
            </a:r>
            <a:r>
              <a:rPr lang="en-IN" dirty="0">
                <a:solidFill>
                  <a:srgbClr val="212121"/>
                </a:solidFill>
                <a:highlight>
                  <a:srgbClr val="FFFFFF"/>
                </a:highlight>
                <a:latin typeface="Roboto" panose="020F0502020204030204" pitchFamily="2" charset="0"/>
              </a:rPr>
              <a:t> 17,issue 4. p510-518,April 2022. https://doi.org/10.1016/j.jtho.2021.10.021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8777067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D03A8-3523-4829-9B27-7DFB59F217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ECEE7C4-54F7-A62D-7365-774ECB792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Postcontrast delayed imaging typically shows a heterogeneous enhancement pattern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b="1" dirty="0"/>
              <a:t>HISTOPATHOLOGY</a:t>
            </a:r>
          </a:p>
          <a:p>
            <a:endParaRPr lang="en-US" dirty="0"/>
          </a:p>
          <a:p>
            <a:r>
              <a:rPr lang="en-US" dirty="0"/>
              <a:t>myxomas are yellowish, white, or brownish pedunculated masses frequently covered with thrombus at gross examination</a:t>
            </a:r>
          </a:p>
          <a:p>
            <a:endParaRPr lang="en-US" dirty="0"/>
          </a:p>
          <a:p>
            <a:r>
              <a:rPr lang="en-US" dirty="0"/>
              <a:t>tumor size can range from 1 to 10 cm showing a smooth surface in most cases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0807257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9AA0DF-DD11-4457-95C3-1EDF0F3DCC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8FEA66-06E1-E383-9AAF-09ADBD09562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2400" dirty="0"/>
              <a:t>the tumors are characterized by lepidic cells in a myxoid stroma, Alcian-PAS positive</a:t>
            </a:r>
          </a:p>
          <a:p>
            <a:endParaRPr lang="en-US" sz="2400" dirty="0"/>
          </a:p>
          <a:p>
            <a:endParaRPr lang="en-US" sz="2400" dirty="0"/>
          </a:p>
          <a:p>
            <a:r>
              <a:rPr lang="en-US" sz="2400" b="0" i="0" u="none" strike="noStrike" baseline="0" dirty="0"/>
              <a:t>The only definitive treatment of cardiac myxoma is surgical removal</a:t>
            </a:r>
          </a:p>
          <a:p>
            <a:endParaRPr lang="en-US" sz="2400" b="0" i="0" u="none" strike="noStrike" baseline="0" dirty="0"/>
          </a:p>
          <a:p>
            <a:endParaRPr lang="en-US" sz="2400" dirty="0"/>
          </a:p>
          <a:p>
            <a:pPr algn="l"/>
            <a:r>
              <a:rPr lang="en-IN" sz="2400" b="0" i="0" u="none" strike="noStrike" baseline="0" dirty="0"/>
              <a:t>Lifelong follow-up is</a:t>
            </a:r>
            <a:r>
              <a:rPr lang="en-IN" sz="2400" dirty="0"/>
              <a:t> </a:t>
            </a:r>
            <a:r>
              <a:rPr lang="en-US" sz="2400" b="0" i="0" u="none" strike="noStrike" baseline="0" dirty="0"/>
              <a:t>needed, as myxomas have some tendency to recur.</a:t>
            </a:r>
            <a:endParaRPr lang="en-US" sz="2400" dirty="0"/>
          </a:p>
          <a:p>
            <a:endParaRPr lang="en-US" sz="2400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78409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A38D76-73F5-D9D4-A6C4-58BDD6AB05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66E06D17-C35A-4620-4013-E8D3D7BC37B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496261" y="2120900"/>
            <a:ext cx="7205827" cy="405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3747936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BD2398-5161-89EB-0645-CEA02B09F7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" name="Untitled video - Made with Clipchamp (3)">
            <a:hlinkClick r:id="" action="ppaction://media"/>
            <a:extLst>
              <a:ext uri="{FF2B5EF4-FFF2-40B4-BE49-F238E27FC236}">
                <a16:creationId xmlns:a16="http://schemas.microsoft.com/office/drawing/2014/main" id="{0AEF9FC6-6590-BF7F-91C9-8DA6CC6B396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46125" y="2392363"/>
            <a:ext cx="5567363" cy="3132137"/>
          </a:xfrm>
        </p:spPr>
      </p:pic>
      <p:pic>
        <p:nvPicPr>
          <p:cNvPr id="14" name="Untitled video - Made with Clipchamp (1)">
            <a:hlinkClick r:id="" action="ppaction://media"/>
            <a:extLst>
              <a:ext uri="{FF2B5EF4-FFF2-40B4-BE49-F238E27FC236}">
                <a16:creationId xmlns:a16="http://schemas.microsoft.com/office/drawing/2014/main" id="{A0A47B9A-E1E3-A580-3DB4-22749D72E00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6487884" y="1869167"/>
            <a:ext cx="4151766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5273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38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385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994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10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6" repeatCount="indefinite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17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" fill="hold">
                      <p:stCondLst>
                        <p:cond delay="0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1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490960-6E85-BF32-EBBC-AEDA08B38C8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B7BBFBE6-29BE-4285-941A-6519CEFD3A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7461" y="2497425"/>
            <a:ext cx="6063426" cy="3298250"/>
          </a:xfrm>
        </p:spPr>
      </p:pic>
    </p:spTree>
    <p:extLst>
      <p:ext uri="{BB962C8B-B14F-4D97-AF65-F5344CB8AC3E}">
        <p14:creationId xmlns:p14="http://schemas.microsoft.com/office/powerpoint/2010/main" val="17856500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5F137-FFE0-B879-0B3A-F6F86F3CBB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FAMILIAL ATRIAL MYXOMA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5F2C86D-AE83-C9AF-930C-A9D3C5D479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b="1" dirty="0"/>
              <a:t>CARNEY COMPLEX</a:t>
            </a:r>
          </a:p>
          <a:p>
            <a:r>
              <a:rPr lang="en-IN" dirty="0"/>
              <a:t>Autosomal dominant</a:t>
            </a:r>
          </a:p>
          <a:p>
            <a:r>
              <a:rPr lang="en-IN" dirty="0"/>
              <a:t>Features includes</a:t>
            </a:r>
          </a:p>
          <a:p>
            <a:r>
              <a:rPr lang="en-IN" dirty="0"/>
              <a:t>Cardiac myxoma</a:t>
            </a:r>
          </a:p>
          <a:p>
            <a:r>
              <a:rPr lang="en-IN" dirty="0"/>
              <a:t>Skin pigmentation</a:t>
            </a:r>
          </a:p>
          <a:p>
            <a:r>
              <a:rPr lang="en-IN" dirty="0"/>
              <a:t>Endocrine hyperactivity</a:t>
            </a:r>
          </a:p>
          <a:p>
            <a:r>
              <a:rPr lang="en-IN" dirty="0"/>
              <a:t>PPKAR1A gene mutation</a:t>
            </a:r>
          </a:p>
        </p:txBody>
      </p:sp>
    </p:spTree>
    <p:extLst>
      <p:ext uri="{BB962C8B-B14F-4D97-AF65-F5344CB8AC3E}">
        <p14:creationId xmlns:p14="http://schemas.microsoft.com/office/powerpoint/2010/main" val="218020730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9597A-22B5-FD49-22FC-84CC5B9123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45B32E8-A611-F2BD-4998-D246FD5B4D3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b="1" dirty="0"/>
              <a:t>NAME</a:t>
            </a:r>
            <a:r>
              <a:rPr lang="en-IN" dirty="0"/>
              <a:t> syndrome: Naevi, Atrial myxoma, Myxoid neurofibroma, Ephelides</a:t>
            </a:r>
          </a:p>
          <a:p>
            <a:endParaRPr lang="en-IN" dirty="0"/>
          </a:p>
          <a:p>
            <a:r>
              <a:rPr lang="en-IN" b="1" dirty="0"/>
              <a:t>LAMB</a:t>
            </a:r>
            <a:r>
              <a:rPr lang="en-IN" dirty="0"/>
              <a:t> syndrome: </a:t>
            </a:r>
            <a:r>
              <a:rPr lang="en-IN" dirty="0" err="1"/>
              <a:t>Lentiginosis</a:t>
            </a:r>
            <a:r>
              <a:rPr lang="en-IN" dirty="0"/>
              <a:t>, Atrial myxoma, Mucocutaneous myxomas, Blue naevi</a:t>
            </a:r>
          </a:p>
          <a:p>
            <a:endParaRPr lang="en-IN" dirty="0"/>
          </a:p>
          <a:p>
            <a:r>
              <a:rPr lang="en-IN" dirty="0"/>
              <a:t>Makes up for about 7% of all cardiac myxomas</a:t>
            </a:r>
          </a:p>
          <a:p>
            <a:endParaRPr lang="en-IN" dirty="0"/>
          </a:p>
          <a:p>
            <a:r>
              <a:rPr lang="en-IN" dirty="0"/>
              <a:t>Presents at younger age</a:t>
            </a:r>
          </a:p>
          <a:p>
            <a:r>
              <a:rPr lang="en-IN" dirty="0"/>
              <a:t>No female preponderance</a:t>
            </a:r>
          </a:p>
          <a:p>
            <a:r>
              <a:rPr lang="en-IN" dirty="0"/>
              <a:t>Tendency to recur</a:t>
            </a:r>
          </a:p>
        </p:txBody>
      </p:sp>
    </p:spTree>
    <p:extLst>
      <p:ext uri="{BB962C8B-B14F-4D97-AF65-F5344CB8AC3E}">
        <p14:creationId xmlns:p14="http://schemas.microsoft.com/office/powerpoint/2010/main" val="306402392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BBD13A-05EF-9739-E9B2-6857B26A8B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4098" name="Picture 2" descr="Carney Complex: What It Is, Diagnosis, Symptoms &amp; Treatment">
            <a:extLst>
              <a:ext uri="{FF2B5EF4-FFF2-40B4-BE49-F238E27FC236}">
                <a16:creationId xmlns:a16="http://schemas.microsoft.com/office/drawing/2014/main" id="{413F8811-882C-AFE0-2B6C-D766E78C6AE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143" y="1284514"/>
            <a:ext cx="5791200" cy="488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1998879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7CF712-B8A8-FE73-675E-46AD25B039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LIPOMA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B3D6951-C0B0-8091-3BB7-267DB29514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benign cardiac </a:t>
            </a:r>
            <a:r>
              <a:rPr lang="en-IN" dirty="0" err="1"/>
              <a:t>tumor</a:t>
            </a:r>
            <a:r>
              <a:rPr lang="en-IN" dirty="0"/>
              <a:t>( 3%)</a:t>
            </a:r>
          </a:p>
          <a:p>
            <a:endParaRPr lang="en-IN" dirty="0"/>
          </a:p>
          <a:p>
            <a:r>
              <a:rPr lang="en-US" dirty="0"/>
              <a:t>tend to occur in the right atrium</a:t>
            </a:r>
          </a:p>
          <a:p>
            <a:endParaRPr lang="en-US" dirty="0"/>
          </a:p>
          <a:p>
            <a:r>
              <a:rPr lang="en-US" dirty="0"/>
              <a:t>Mostly asymptomatic but can cause obstructive symptoms</a:t>
            </a:r>
            <a:endParaRPr lang="en-IN" dirty="0"/>
          </a:p>
          <a:p>
            <a:endParaRPr lang="en-IN" dirty="0"/>
          </a:p>
          <a:p>
            <a:r>
              <a:rPr lang="en-US" dirty="0"/>
              <a:t>associated with older age, increased body mass, and female sex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49390002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4D535-3F58-CA8D-DAB0-AF442D475F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IMAGING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A516709-8147-560F-CA7F-8DFAEF410F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echocardiographic appearance of lipomas varies with their location.</a:t>
            </a:r>
          </a:p>
          <a:p>
            <a:endParaRPr lang="en-US" dirty="0"/>
          </a:p>
          <a:p>
            <a:r>
              <a:rPr lang="en-US" dirty="0"/>
              <a:t>Lipomas in the pericardial space may be completely hypoechoic, have hypoechoic regions, or be completely echogenic intracavitary lipomas are homogeneous and hyperechoic</a:t>
            </a:r>
          </a:p>
          <a:p>
            <a:endParaRPr lang="en-US" dirty="0"/>
          </a:p>
          <a:p>
            <a:r>
              <a:rPr lang="en-US" dirty="0"/>
              <a:t>On CMR, have similar signal intensity to the surrounding fat on the chest wall on T1-weighted and T2-weighted images.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377886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A64D83-2BD8-28CA-5529-45E38FF10A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5B854-42CC-B924-C75E-2BA38F0E6A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Cardiac tumours are rare</a:t>
            </a:r>
          </a:p>
          <a:p>
            <a:endParaRPr lang="en-IN" dirty="0"/>
          </a:p>
          <a:p>
            <a:r>
              <a:rPr lang="en-IN" dirty="0"/>
              <a:t>Mostly incidentally detected</a:t>
            </a:r>
          </a:p>
          <a:p>
            <a:endParaRPr lang="en-IN" dirty="0"/>
          </a:p>
          <a:p>
            <a:r>
              <a:rPr lang="en-IN" dirty="0"/>
              <a:t>Presents significant diagnostic and therapeutic challenges</a:t>
            </a:r>
          </a:p>
          <a:p>
            <a:endParaRPr lang="en-IN" dirty="0"/>
          </a:p>
          <a:p>
            <a:r>
              <a:rPr lang="en-IN" dirty="0"/>
              <a:t>Can be primary cardiac tumour or a secondary from carcinoma of other site</a:t>
            </a:r>
          </a:p>
        </p:txBody>
      </p:sp>
    </p:spTree>
    <p:extLst>
      <p:ext uri="{BB962C8B-B14F-4D97-AF65-F5344CB8AC3E}">
        <p14:creationId xmlns:p14="http://schemas.microsoft.com/office/powerpoint/2010/main" val="410315281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F75048-048C-5D48-1D08-A80F1305B3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56A84F-64FE-DB9A-F09E-CD858B2A80C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69975" y="2839717"/>
            <a:ext cx="10058400" cy="2613666"/>
          </a:xfrm>
        </p:spPr>
      </p:pic>
    </p:spTree>
    <p:extLst>
      <p:ext uri="{BB962C8B-B14F-4D97-AF65-F5344CB8AC3E}">
        <p14:creationId xmlns:p14="http://schemas.microsoft.com/office/powerpoint/2010/main" val="49069532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F0D9A3-F89C-4534-E7FA-3A6BACFBD3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936E209-BC1E-245F-E765-6EEFDF0BEB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5515" y="1796142"/>
            <a:ext cx="8117259" cy="3981700"/>
          </a:xfrm>
        </p:spPr>
      </p:pic>
    </p:spTree>
    <p:extLst>
      <p:ext uri="{BB962C8B-B14F-4D97-AF65-F5344CB8AC3E}">
        <p14:creationId xmlns:p14="http://schemas.microsoft.com/office/powerpoint/2010/main" val="341199988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19DBAE-2504-DCBE-D7AC-5872DDDC46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3288D7-2920-50A1-482C-EBF937AA78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cardiac lipomas usually occur as single, well-encapsulated masses, though multiple lesions can occur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 err="1"/>
              <a:t>histopathologically</a:t>
            </a:r>
            <a:r>
              <a:rPr lang="en-US" dirty="0"/>
              <a:t> composed of mature fat cells with occasional fibrous connective tissue and vacuolated brown fat.</a:t>
            </a:r>
          </a:p>
          <a:p>
            <a:endParaRPr lang="en-US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8034308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FE7FF4-E1DC-3698-19E9-5478FAF3FA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Fibroelastoma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868287-9972-AECC-40B9-AEE75FA9A8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 benign, endocardial growths that mostly involve valvular tissue, especially the aortic valve</a:t>
            </a:r>
          </a:p>
          <a:p>
            <a:endParaRPr lang="en-US" dirty="0"/>
          </a:p>
          <a:p>
            <a:r>
              <a:rPr lang="en-US" dirty="0"/>
              <a:t>Mean age is 70–80 years old with no sex differences</a:t>
            </a:r>
          </a:p>
          <a:p>
            <a:endParaRPr lang="en-US" dirty="0"/>
          </a:p>
          <a:p>
            <a:r>
              <a:rPr lang="en-US" dirty="0"/>
              <a:t>pedunculated masses with independent mobility and homogeneous speckled pattern</a:t>
            </a:r>
          </a:p>
          <a:p>
            <a:endParaRPr lang="en-US" dirty="0"/>
          </a:p>
          <a:p>
            <a:r>
              <a:rPr lang="en-US" dirty="0"/>
              <a:t>papillary fibroelastomas could be seen upstream or downstream from the valves but can also be present on other endothelial surface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35667373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066D374-181D-DEFA-6CEC-294471578A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A9D798A-18F5-CEF5-EA6F-D850B8BBD5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dirty="0"/>
              <a:t>Presents with embolic symptoms</a:t>
            </a:r>
          </a:p>
          <a:p>
            <a:endParaRPr lang="en-IN" dirty="0"/>
          </a:p>
          <a:p>
            <a:r>
              <a:rPr lang="en-IN" dirty="0"/>
              <a:t>Sudden death can occur if get wedged into coronary ostium</a:t>
            </a:r>
          </a:p>
          <a:p>
            <a:endParaRPr lang="en-IN" dirty="0"/>
          </a:p>
          <a:p>
            <a:endParaRPr lang="en-IN" dirty="0"/>
          </a:p>
          <a:p>
            <a:r>
              <a:rPr lang="en-IN" dirty="0"/>
              <a:t>Surgical resection advised for larger left sided fibroelastomas</a:t>
            </a:r>
          </a:p>
          <a:p>
            <a:endParaRPr lang="en-IN" dirty="0"/>
          </a:p>
          <a:p>
            <a:r>
              <a:rPr lang="en-IN" dirty="0"/>
              <a:t>Right sided fibroelastomas are conservatively managed unless</a:t>
            </a:r>
          </a:p>
          <a:p>
            <a:r>
              <a:rPr lang="en-IN" dirty="0"/>
              <a:t>Causes obstructive symptoms</a:t>
            </a:r>
          </a:p>
          <a:p>
            <a:r>
              <a:rPr lang="en-IN" dirty="0"/>
              <a:t>Risk of embolization due to R</a:t>
            </a:r>
            <a:r>
              <a:rPr lang="en-IN" dirty="0">
                <a:sym typeface="Wingdings" panose="05000000000000000000" pitchFamily="2" charset="2"/>
              </a:rPr>
              <a:t>L shunt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75267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A85221-277C-EF8F-E368-CF2A24EDE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BE86CFE-7CA6-A185-FB8A-01791766DCA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3370" y="1404483"/>
            <a:ext cx="4842630" cy="512104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C1A956CD-CEFE-E325-32FB-4FECDBA1EE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9522" y="1556656"/>
            <a:ext cx="4659108" cy="4234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409211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3B87EB-E3F9-7B60-A8C8-96A0636C98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2034FBB-F25C-0BFC-2C0E-13CE215B293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6727" y="2557018"/>
            <a:ext cx="5644896" cy="3179064"/>
          </a:xfrm>
        </p:spPr>
      </p:pic>
    </p:spTree>
    <p:extLst>
      <p:ext uri="{BB962C8B-B14F-4D97-AF65-F5344CB8AC3E}">
        <p14:creationId xmlns:p14="http://schemas.microsoft.com/office/powerpoint/2010/main" val="209205006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50B9D6-5B0E-43E9-8818-1E1F1E2F89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4657" y="343354"/>
            <a:ext cx="10515600" cy="1325563"/>
          </a:xfrm>
        </p:spPr>
        <p:txBody>
          <a:bodyPr/>
          <a:lstStyle/>
          <a:p>
            <a:r>
              <a:rPr lang="en-IN" b="1" dirty="0"/>
              <a:t>FIBROMA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1425ACB-0218-4614-B31F-5CDFFCB46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benign proliferations</a:t>
            </a:r>
          </a:p>
          <a:p>
            <a:endParaRPr lang="en-IN" dirty="0"/>
          </a:p>
          <a:p>
            <a:r>
              <a:rPr lang="en-US" dirty="0">
                <a:solidFill>
                  <a:srgbClr val="FF0000"/>
                </a:solidFill>
              </a:rPr>
              <a:t>second most common </a:t>
            </a:r>
            <a:r>
              <a:rPr lang="en-US" dirty="0"/>
              <a:t>intracardiac tumor in children</a:t>
            </a:r>
            <a:endParaRPr lang="en-IN" dirty="0"/>
          </a:p>
          <a:p>
            <a:endParaRPr lang="en-IN" dirty="0"/>
          </a:p>
          <a:p>
            <a:r>
              <a:rPr lang="en-US" dirty="0"/>
              <a:t>fibroma is located in the ventricle and interventricular septum</a:t>
            </a:r>
          </a:p>
          <a:p>
            <a:pPr marL="0" indent="0">
              <a:buNone/>
            </a:pPr>
            <a:endParaRPr lang="en-IN" dirty="0"/>
          </a:p>
          <a:p>
            <a:r>
              <a:rPr lang="en-US" dirty="0"/>
              <a:t>patients may present with chest pain, pericardial effusion, heart failure, or arrhythmias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7991621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B7DF41-7356-DE50-A24B-DF5613A4D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2787E67-F218-4BF7-D1D6-A72CE3334D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associated with </a:t>
            </a:r>
            <a:r>
              <a:rPr lang="en-IN" dirty="0" err="1">
                <a:solidFill>
                  <a:srgbClr val="FF0000"/>
                </a:solidFill>
              </a:rPr>
              <a:t>Gorlin</a:t>
            </a:r>
            <a:r>
              <a:rPr lang="en-IN" dirty="0">
                <a:solidFill>
                  <a:srgbClr val="FF0000"/>
                </a:solidFill>
              </a:rPr>
              <a:t> syndrome </a:t>
            </a:r>
          </a:p>
          <a:p>
            <a:pPr marL="0" indent="0">
              <a:buNone/>
            </a:pPr>
            <a:r>
              <a:rPr lang="en-US" dirty="0"/>
              <a:t>characterized by nevoid basal cell carcinoma, unusual brain tumors, skeletal abnormalities, and macrocephaly</a:t>
            </a:r>
            <a:endParaRPr lang="en-IN" dirty="0"/>
          </a:p>
          <a:p>
            <a:endParaRPr lang="en-IN" dirty="0"/>
          </a:p>
          <a:p>
            <a:r>
              <a:rPr lang="en-US" dirty="0"/>
              <a:t>On echocardiography, cardiac fibromas are homogeneous, appearing brighter than surrounding myocardium, and might incorporate hyperintense flecks suggestive of calcium</a:t>
            </a:r>
            <a:endParaRPr lang="en-IN" dirty="0"/>
          </a:p>
          <a:p>
            <a:endParaRPr lang="en-IN" dirty="0"/>
          </a:p>
          <a:p>
            <a:r>
              <a:rPr lang="en-US" dirty="0"/>
              <a:t>Fibromas generally show </a:t>
            </a:r>
            <a:r>
              <a:rPr lang="en-US" dirty="0">
                <a:solidFill>
                  <a:srgbClr val="FF0000"/>
                </a:solidFill>
              </a:rPr>
              <a:t>no contrast enhancement </a:t>
            </a:r>
            <a:r>
              <a:rPr lang="en-US" dirty="0"/>
              <a:t>during perfusion imaging due to avascularity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02116643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EB7AC6-1FDE-CE8C-72E2-79F3C7A0391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E51E772-F8E7-88E4-A9FE-6E5225D9675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3229" y="914400"/>
            <a:ext cx="6585857" cy="5442857"/>
          </a:xfrm>
        </p:spPr>
      </p:pic>
    </p:spTree>
    <p:extLst>
      <p:ext uri="{BB962C8B-B14F-4D97-AF65-F5344CB8AC3E}">
        <p14:creationId xmlns:p14="http://schemas.microsoft.com/office/powerpoint/2010/main" val="24038622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9B6C2D-3C09-876B-EBF7-0A91D0A4E2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8BBB7E-2885-B145-7EF6-6A5445BCE5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Autopsy incidence of primary tumour is 1:2000</a:t>
            </a:r>
          </a:p>
          <a:p>
            <a:endParaRPr lang="en-IN" dirty="0"/>
          </a:p>
          <a:p>
            <a:r>
              <a:rPr lang="en-IN" dirty="0"/>
              <a:t>Secondary tumour are 30 times more common than primary tumour</a:t>
            </a: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46110932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A2E454-A85A-7E6E-EDC5-CDD65F9DA3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297876-602E-B9C4-033C-8981B576F73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after 7–10 min, they classically show intense </a:t>
            </a:r>
            <a:r>
              <a:rPr lang="en-US" b="1" dirty="0"/>
              <a:t>hyperenhancement on late gadolinium enhancement</a:t>
            </a:r>
          </a:p>
          <a:p>
            <a:endParaRPr lang="en-US" dirty="0"/>
          </a:p>
          <a:p>
            <a:r>
              <a:rPr lang="en-US" dirty="0"/>
              <a:t>Cardiac fibromas appear well-circumscribed and manifest as tan nodules with a whorled appearance</a:t>
            </a:r>
          </a:p>
          <a:p>
            <a:endParaRPr lang="en-US" dirty="0"/>
          </a:p>
          <a:p>
            <a:r>
              <a:rPr lang="en-US" dirty="0"/>
              <a:t>tend to extend into adjacent myocardium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9315358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AB2E52-2EFA-6785-7847-1F9B9DDC11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22CA78-2830-10C5-5BCC-F10AB6B8809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composed primarily of fibroblasts or collagen, with the typical “spindle cells</a:t>
            </a:r>
          </a:p>
          <a:p>
            <a:endParaRPr lang="en-US" dirty="0"/>
          </a:p>
          <a:p>
            <a:r>
              <a:rPr lang="en-US" dirty="0"/>
              <a:t>Large fibromas may require surgical resection</a:t>
            </a:r>
          </a:p>
          <a:p>
            <a:endParaRPr lang="en-US" dirty="0"/>
          </a:p>
          <a:p>
            <a:pPr algn="l"/>
            <a:r>
              <a:rPr lang="en-IN" b="0" i="0" u="none" strike="noStrike" baseline="0" dirty="0"/>
              <a:t>fibromas tend not to recur.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260236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E8ED1C-9ECF-D8B7-8239-8E4AC36DF7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RHABDOMYOMA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8C4111-1905-B35C-B6C3-53DB64CC8BD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b="1" dirty="0"/>
              <a:t>most common benign cardiac tumor </a:t>
            </a:r>
            <a:r>
              <a:rPr lang="en-US" dirty="0"/>
              <a:t>in children and arise most commonly in the ventricles</a:t>
            </a:r>
          </a:p>
          <a:p>
            <a:endParaRPr lang="en-US" dirty="0"/>
          </a:p>
          <a:p>
            <a:r>
              <a:rPr lang="en-US" dirty="0">
                <a:solidFill>
                  <a:srgbClr val="FF0000"/>
                </a:solidFill>
              </a:rPr>
              <a:t>80% of them are found in association with tuberous sclerosis</a:t>
            </a:r>
          </a:p>
          <a:p>
            <a:endParaRPr lang="en-US" dirty="0">
              <a:solidFill>
                <a:srgbClr val="FF0000"/>
              </a:solidFill>
            </a:endParaRPr>
          </a:p>
          <a:p>
            <a:r>
              <a:rPr lang="en-US" dirty="0">
                <a:solidFill>
                  <a:srgbClr val="FF0000"/>
                </a:solidFill>
              </a:rPr>
              <a:t>Multiple in 90% of cases</a:t>
            </a:r>
          </a:p>
          <a:p>
            <a:endParaRPr lang="en-US" dirty="0"/>
          </a:p>
          <a:p>
            <a:r>
              <a:rPr lang="en-US" dirty="0" err="1"/>
              <a:t>arrythmogenic</a:t>
            </a:r>
            <a:endParaRPr lang="en-US" dirty="0">
              <a:solidFill>
                <a:srgbClr val="FF0000"/>
              </a:solidFill>
            </a:endParaRPr>
          </a:p>
          <a:p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3106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98F6B6-DF74-177A-005A-EC537FC47E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C40A77-9306-5DD7-2DE3-189805D3C2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2D echo: appear as a bright ventricular mass protruding. small, </a:t>
            </a:r>
            <a:r>
              <a:rPr lang="en-US" dirty="0" err="1"/>
              <a:t>wellcircumscribed</a:t>
            </a:r>
            <a:r>
              <a:rPr lang="en-US" dirty="0"/>
              <a:t> (multiple) nodules or a pedunculated mass in a cardiac cavity</a:t>
            </a:r>
          </a:p>
          <a:p>
            <a:r>
              <a:rPr lang="en-US" dirty="0"/>
              <a:t>these lesions are isointense/normal on T1- weighted images</a:t>
            </a:r>
          </a:p>
          <a:p>
            <a:r>
              <a:rPr lang="en-US" dirty="0"/>
              <a:t> hyperintense on T2-weighted images and typically have </a:t>
            </a:r>
            <a:r>
              <a:rPr lang="en-US" b="1" dirty="0"/>
              <a:t>minimal delayed enhancement</a:t>
            </a:r>
            <a:endParaRPr lang="en-IN" b="1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80657917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950293-AE90-9CDD-1A03-58737B9F43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94F348-1183-FF2C-A3A2-010CFB3D2A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Cardiac rhabdomyomas are composed of enlarged, vacuolated cardiomyocytes and are characterized by typical spider cells, polygonal myocytes with prominent sarcoplasmic clearing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Undergoes spontaneous regression; follow up is the key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19263921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29938-FF1B-EBCA-D5DC-5B16C223E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pic>
        <p:nvPicPr>
          <p:cNvPr id="4" name="Untitled video - Made with Clipchamp (2)">
            <a:hlinkClick r:id="" action="ppaction://media"/>
            <a:extLst>
              <a:ext uri="{FF2B5EF4-FFF2-40B4-BE49-F238E27FC236}">
                <a16:creationId xmlns:a16="http://schemas.microsoft.com/office/drawing/2014/main" id="{E50EF596-8FF5-22CE-FAF7-81886321D16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9344"/>
          </a:xfrm>
        </p:spPr>
      </p:pic>
    </p:spTree>
    <p:extLst>
      <p:ext uri="{BB962C8B-B14F-4D97-AF65-F5344CB8AC3E}">
        <p14:creationId xmlns:p14="http://schemas.microsoft.com/office/powerpoint/2010/main" val="848439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BD42A2-7B3B-06BA-021E-9FE97B636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21E736-543F-C742-0816-D6F6C7187AB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5045" y="2063637"/>
            <a:ext cx="3835230" cy="4051300"/>
          </a:xfr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C7FF9C4-13FE-9C99-BB3C-4213851297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052751"/>
            <a:ext cx="4778829" cy="381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40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74AF5E-6711-264B-1C44-0C1EB68C22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 err="1"/>
              <a:t>Hemangioma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75FD1E8-6B62-41F9-F296-E3FAFB5D13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account for 2% of primary cardiac neoplasms</a:t>
            </a:r>
          </a:p>
          <a:p>
            <a:endParaRPr lang="en-US" dirty="0"/>
          </a:p>
          <a:p>
            <a:r>
              <a:rPr lang="en-IN" dirty="0"/>
              <a:t>any age group</a:t>
            </a:r>
            <a:endParaRPr lang="en-US" dirty="0"/>
          </a:p>
          <a:p>
            <a:endParaRPr lang="en-US" dirty="0"/>
          </a:p>
          <a:p>
            <a:r>
              <a:rPr lang="en-US" dirty="0"/>
              <a:t>benign neoplasms with the </a:t>
            </a:r>
            <a:r>
              <a:rPr lang="en-US" b="1" dirty="0"/>
              <a:t>potential for recurrence</a:t>
            </a:r>
            <a:endParaRPr lang="en-US" dirty="0"/>
          </a:p>
          <a:p>
            <a:endParaRPr lang="en-US" dirty="0"/>
          </a:p>
          <a:p>
            <a:r>
              <a:rPr lang="en-US" dirty="0"/>
              <a:t>occur more frequently in the ventricles and in about 30% of cases are multiple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5469009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BD4FBD-5548-D932-D07D-F374BDA1B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7C9E1CC-BB62-1EE3-545C-1364979D6A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923596"/>
            <a:ext cx="10515600" cy="4351338"/>
          </a:xfrm>
        </p:spPr>
        <p:txBody>
          <a:bodyPr/>
          <a:lstStyle/>
          <a:p>
            <a:r>
              <a:rPr lang="en-US" dirty="0"/>
              <a:t>occur more frequently in the ventricles and in about 30% of cases are multiple</a:t>
            </a:r>
          </a:p>
          <a:p>
            <a:pPr marL="0" indent="0">
              <a:buNone/>
            </a:pPr>
            <a:r>
              <a:rPr lang="en-US" b="1" dirty="0"/>
              <a:t>TYPES</a:t>
            </a:r>
          </a:p>
          <a:p>
            <a:pPr marL="0" indent="0">
              <a:buNone/>
            </a:pPr>
            <a:endParaRPr lang="en-US" b="1" dirty="0"/>
          </a:p>
          <a:p>
            <a:r>
              <a:rPr lang="en-US" dirty="0"/>
              <a:t>small capillaries (capillary hemangioma) </a:t>
            </a:r>
          </a:p>
          <a:p>
            <a:r>
              <a:rPr lang="en-US" dirty="0"/>
              <a:t> large vessels (cavernous hemangioma, the most common) </a:t>
            </a:r>
          </a:p>
          <a:p>
            <a:r>
              <a:rPr lang="en-US" dirty="0"/>
              <a:t>dysplastic (</a:t>
            </a:r>
            <a:r>
              <a:rPr lang="en-US" dirty="0" err="1"/>
              <a:t>cirsoid</a:t>
            </a:r>
            <a:r>
              <a:rPr lang="en-US" dirty="0"/>
              <a:t> aneurysm)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745631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529FD1-26A8-9751-E951-36B602B8BA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HAMARTOMA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D0A3F49-D1B5-0B63-1C76-0845B8079A4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occur mostly in men (2:1), the mean age is 25 year</a:t>
            </a:r>
          </a:p>
          <a:p>
            <a:endParaRPr lang="en-US" dirty="0"/>
          </a:p>
          <a:p>
            <a:r>
              <a:rPr lang="en-US" dirty="0"/>
              <a:t>a possible cause of sudden death </a:t>
            </a:r>
          </a:p>
          <a:p>
            <a:endParaRPr lang="en-US" dirty="0"/>
          </a:p>
          <a:p>
            <a:r>
              <a:rPr lang="en-US" dirty="0"/>
              <a:t>it appears as a homogeneous, intracardiac, poorly circumscribed mass that seems a myocardial scar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2425850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F2D3CA-DF4D-F7F5-0FED-5D92A6CB2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A383FB-CF14-CAF5-D0C1-E2DF55B764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Primary tumours- 10% malignant, 90% benign</a:t>
            </a:r>
          </a:p>
          <a:p>
            <a:endParaRPr lang="en-IN" dirty="0"/>
          </a:p>
          <a:p>
            <a:r>
              <a:rPr lang="en-IN" dirty="0"/>
              <a:t>50% of benign tumours are myxoma: most common in adults</a:t>
            </a:r>
          </a:p>
          <a:p>
            <a:endParaRPr lang="en-IN" dirty="0"/>
          </a:p>
          <a:p>
            <a:r>
              <a:rPr lang="en-IN" dirty="0"/>
              <a:t>Rhabdomyoma: most common childhood benign cardiac tumour(50-60%)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83138637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A3C481-A23D-FA94-CCF6-548F83F0B9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Cystic Tumor of the Atrioventricular Node</a:t>
            </a:r>
            <a:endParaRPr lang="en-IN" b="1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A33F5D-70D0-4B5C-F818-62EB4BB19B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en-US" dirty="0"/>
          </a:p>
          <a:p>
            <a:r>
              <a:rPr lang="en-US" dirty="0"/>
              <a:t>involves the atrioventricular node selectively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also known as </a:t>
            </a:r>
            <a:r>
              <a:rPr lang="en-US" b="1" dirty="0" err="1"/>
              <a:t>tawarioma</a:t>
            </a:r>
            <a:r>
              <a:rPr lang="en-US" b="1" dirty="0"/>
              <a:t> or </a:t>
            </a:r>
            <a:r>
              <a:rPr lang="en-US" b="1" dirty="0" err="1"/>
              <a:t>celothelioma</a:t>
            </a:r>
            <a:r>
              <a:rPr lang="en-US" b="1" dirty="0"/>
              <a:t> </a:t>
            </a:r>
            <a:r>
              <a:rPr lang="en-US" dirty="0"/>
              <a:t>(mesothelioma of the AV node)</a:t>
            </a:r>
          </a:p>
          <a:p>
            <a:endParaRPr lang="en-US" dirty="0"/>
          </a:p>
          <a:p>
            <a:r>
              <a:rPr lang="en-US" dirty="0"/>
              <a:t>The mean age of clinical presentation is nearly 40 years</a:t>
            </a:r>
          </a:p>
          <a:p>
            <a:r>
              <a:rPr lang="en-US" dirty="0"/>
              <a:t>A total of 75% of patients present with complete and 15% with incomplete AV block, whereas in 10%, sudden death is the first clinical manifestation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184159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ECE1FC-6251-EE83-9E39-D7BD69D11F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4FA605-3FD9-B685-4F21-D0D062F8437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The tumor appears </a:t>
            </a:r>
            <a:r>
              <a:rPr lang="en-US" dirty="0" err="1"/>
              <a:t>multicystic</a:t>
            </a:r>
            <a:r>
              <a:rPr lang="en-US" dirty="0"/>
              <a:t>, with size varying from 2 to 20 mm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the tumor is located on the right side of the central fibrous body, infiltrating and compressing the AV node</a:t>
            </a:r>
          </a:p>
          <a:p>
            <a:endParaRPr lang="en-US" dirty="0"/>
          </a:p>
          <a:p>
            <a:r>
              <a:rPr lang="en-US" dirty="0"/>
              <a:t>Diagnosis is usually achieved at postmortem or after cardiac transplantation through histological examination of the conduction system but occasionally in vivo or during surgical resection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5720602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8EF7D2F-97D7-3E6C-37A0-70D556E696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5E4EC8F-AE0C-049D-1AD3-E890030CA7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0800" y="484632"/>
            <a:ext cx="5856514" cy="5687568"/>
          </a:xfrm>
        </p:spPr>
      </p:pic>
    </p:spTree>
    <p:extLst>
      <p:ext uri="{BB962C8B-B14F-4D97-AF65-F5344CB8AC3E}">
        <p14:creationId xmlns:p14="http://schemas.microsoft.com/office/powerpoint/2010/main" val="332772061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738532-9747-1FC4-51E3-27947E8CC7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PARAGANGLIOMA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5F9CD1-9525-547D-BCBF-A7ADE7A3363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Arises from neural crest cells of sympathetic and parasympathetic chains</a:t>
            </a:r>
          </a:p>
          <a:p>
            <a:endParaRPr lang="en-IN" dirty="0"/>
          </a:p>
          <a:p>
            <a:r>
              <a:rPr lang="en-US" dirty="0"/>
              <a:t>The tumor may be located in the pericardial space with no intracardiac extension</a:t>
            </a:r>
          </a:p>
          <a:p>
            <a:endParaRPr lang="en-US" dirty="0"/>
          </a:p>
          <a:p>
            <a:r>
              <a:rPr lang="en-US" dirty="0"/>
              <a:t>located around the roof of the left atrium and aortic root involving the cardiac structures</a:t>
            </a:r>
          </a:p>
          <a:p>
            <a:endParaRPr lang="en-US" dirty="0"/>
          </a:p>
          <a:p>
            <a:r>
              <a:rPr lang="en-US" dirty="0"/>
              <a:t>Two types : secretory and non secretory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508434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8F79A6-9B5F-2147-92F5-7496C9DB24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6ACB54-1A50-B36D-D691-BDDF19C028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/>
              <a:t>2D echo: echogenic mass with broad base</a:t>
            </a:r>
          </a:p>
          <a:p>
            <a:endParaRPr lang="en-IN" dirty="0"/>
          </a:p>
          <a:p>
            <a:r>
              <a:rPr lang="en-IN" dirty="0"/>
              <a:t>CT: marked enhancement with contrast imaging</a:t>
            </a:r>
          </a:p>
          <a:p>
            <a:endParaRPr lang="en-IN" dirty="0"/>
          </a:p>
          <a:p>
            <a:r>
              <a:rPr lang="en-IN" dirty="0"/>
              <a:t>MRI: T2 hyperintense</a:t>
            </a:r>
          </a:p>
          <a:p>
            <a:endParaRPr lang="en-IN" dirty="0"/>
          </a:p>
          <a:p>
            <a:r>
              <a:rPr lang="en-IN" dirty="0"/>
              <a:t>Positive on PET imaging</a:t>
            </a:r>
          </a:p>
          <a:p>
            <a:endParaRPr lang="en-IN" dirty="0"/>
          </a:p>
          <a:p>
            <a:r>
              <a:rPr lang="en-US" dirty="0"/>
              <a:t>coronary CT angiogram or cardiac catheterization is necessary looking for large feeding vessels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53455482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69E6E790-5DDE-15FD-361D-6F076EE90B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8348E6B2-037F-E396-1474-7DE53C859F68}"/>
              </a:ext>
            </a:extLst>
          </p:cNvPr>
          <p:cNvSpPr>
            <a:spLocks noGrp="1"/>
          </p:cNvSpPr>
          <p:nvPr>
            <p:ph type="pic" idx="1"/>
          </p:nvPr>
        </p:nvSpPr>
        <p:spPr/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688949-86BA-3A72-4571-3A0F30979824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r>
              <a:rPr lang="en-US" sz="2000" dirty="0"/>
              <a:t>coronary angiogram in these patients shows a </a:t>
            </a:r>
            <a:r>
              <a:rPr lang="en-US" sz="2000" dirty="0" err="1"/>
              <a:t>characteristic“tumor</a:t>
            </a:r>
            <a:r>
              <a:rPr lang="en-US" sz="2000" dirty="0"/>
              <a:t> blush”</a:t>
            </a:r>
          </a:p>
          <a:p>
            <a:endParaRPr lang="en-IN" dirty="0"/>
          </a:p>
        </p:txBody>
      </p:sp>
      <p:pic>
        <p:nvPicPr>
          <p:cNvPr id="11" name="Coronary catheterization in a 25-year-old woman with a functional cardiac paraganglioma (1)">
            <a:hlinkClick r:id="" action="ppaction://media"/>
            <a:extLst>
              <a:ext uri="{FF2B5EF4-FFF2-40B4-BE49-F238E27FC236}">
                <a16:creationId xmlns:a16="http://schemas.microsoft.com/office/drawing/2014/main" id="{7AC8A665-02E7-9E0B-B6C7-5AC0801E2C5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126220" y="1554480"/>
            <a:ext cx="4051300" cy="40513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</p:pic>
    </p:spTree>
    <p:extLst>
      <p:ext uri="{BB962C8B-B14F-4D97-AF65-F5344CB8AC3E}">
        <p14:creationId xmlns:p14="http://schemas.microsoft.com/office/powerpoint/2010/main" val="1147964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148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45C9374E-34B7-0AA4-8194-93D60FBD56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6CAE20A-F08F-571C-FE21-277CAFDCC0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Surgical resection is the treatment of choice</a:t>
            </a:r>
          </a:p>
          <a:p>
            <a:endParaRPr lang="en-IN" dirty="0"/>
          </a:p>
          <a:p>
            <a:r>
              <a:rPr lang="en-IN" dirty="0"/>
              <a:t>Adequate alpha blockade followed by beta blockade required prior to resection of secretory tumour</a:t>
            </a:r>
          </a:p>
        </p:txBody>
      </p:sp>
    </p:spTree>
    <p:extLst>
      <p:ext uri="{BB962C8B-B14F-4D97-AF65-F5344CB8AC3E}">
        <p14:creationId xmlns:p14="http://schemas.microsoft.com/office/powerpoint/2010/main" val="2966319210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A0DE1E4E-6F74-0F9A-1C5C-BBD45E412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Malignant cardiac tumours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D54F2AE-DAC3-6DA2-E016-A93C3AABF47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08100151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AF7831-0C10-3C00-E2BB-644DD63A44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angiosarcoma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AEC267-3DFB-F084-E943-285894BC007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malignancies of endothelial cells</a:t>
            </a:r>
          </a:p>
          <a:p>
            <a:endParaRPr lang="en-IN" dirty="0"/>
          </a:p>
          <a:p>
            <a:r>
              <a:rPr lang="en-US" dirty="0"/>
              <a:t>the most common primary differentiated cardiac neoplasms</a:t>
            </a:r>
            <a:endParaRPr lang="en-IN" dirty="0"/>
          </a:p>
          <a:p>
            <a:endParaRPr lang="en-IN" dirty="0"/>
          </a:p>
          <a:p>
            <a:r>
              <a:rPr lang="en-US" dirty="0"/>
              <a:t>affect individuals aged 40–50 years</a:t>
            </a:r>
            <a:endParaRPr lang="en-IN" dirty="0"/>
          </a:p>
          <a:p>
            <a:endParaRPr lang="en-IN" dirty="0"/>
          </a:p>
          <a:p>
            <a:r>
              <a:rPr lang="en-US" dirty="0"/>
              <a:t>occur most commonly in the right atrium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685205162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B50E31-C614-1888-28F3-EA393ECF05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F4F944-6F6F-DE17-F1D4-7FE4D776DB9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20000"/>
          </a:bodyPr>
          <a:lstStyle/>
          <a:p>
            <a:pPr marL="0" indent="0">
              <a:buNone/>
            </a:pPr>
            <a:endParaRPr lang="en-IN" b="1" dirty="0"/>
          </a:p>
          <a:p>
            <a:pPr marL="0" indent="0">
              <a:buNone/>
            </a:pPr>
            <a:r>
              <a:rPr lang="en-US" dirty="0"/>
              <a:t>Patients typically present with symptoms of right heart failure, shortness of breath due to hemopericardium, and palpitations secondary to supraventricular arrhythmias</a:t>
            </a:r>
            <a:endParaRPr lang="en-IN" b="1" dirty="0"/>
          </a:p>
          <a:p>
            <a:pPr marL="0" indent="0">
              <a:buNone/>
            </a:pPr>
            <a:endParaRPr lang="en-IN" b="1" dirty="0"/>
          </a:p>
          <a:p>
            <a:pPr marL="0" indent="0">
              <a:buNone/>
            </a:pPr>
            <a:r>
              <a:rPr lang="en-IN" b="1" dirty="0"/>
              <a:t>IMAGING</a:t>
            </a:r>
          </a:p>
          <a:p>
            <a:endParaRPr lang="en-IN" dirty="0"/>
          </a:p>
          <a:p>
            <a:r>
              <a:rPr lang="en-US" dirty="0"/>
              <a:t>On echocardiography, angiosarcomas appear as a dense and irregular mass, often nonmobile and broad-based, with endocardial to myocardial extension</a:t>
            </a:r>
          </a:p>
          <a:p>
            <a:r>
              <a:rPr lang="en-US" dirty="0"/>
              <a:t>On T1-weighted imaging : isointense lesions with multiple nodular areas of high intensity, often portrayed as having a “cauliflower” appearance</a:t>
            </a:r>
            <a:endParaRPr lang="en-IN" dirty="0"/>
          </a:p>
          <a:p>
            <a:endParaRPr lang="en-IN" dirty="0"/>
          </a:p>
          <a:p>
            <a:r>
              <a:rPr lang="en-US" dirty="0"/>
              <a:t>low-attenuation, irregular, intracavitary mass mostly involving the right atrial free wall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7053140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70B36B-721C-7F30-C1C1-5676CB2804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Classification of cardiac tumours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A02E7C-6C3C-C583-92DA-93D2CD7E87F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95808" y="2120900"/>
            <a:ext cx="3806733" cy="4051300"/>
          </a:xfrm>
        </p:spPr>
      </p:pic>
    </p:spTree>
    <p:extLst>
      <p:ext uri="{BB962C8B-B14F-4D97-AF65-F5344CB8AC3E}">
        <p14:creationId xmlns:p14="http://schemas.microsoft.com/office/powerpoint/2010/main" val="4175773515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1D8DCB-6B4B-42F7-D908-BA459191F7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A524F83-C300-7744-9E8F-12E2592158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heterogeneous enhancement pattern with intravenous iodinated contrast</a:t>
            </a:r>
          </a:p>
          <a:p>
            <a:endParaRPr lang="en-US" dirty="0"/>
          </a:p>
          <a:p>
            <a:r>
              <a:rPr lang="en-US" dirty="0"/>
              <a:t>Macroscopically, there are two morphologic variants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The “focal” variety is typically a well-defined mass protruding into the right atrium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“diffuse” variety is a more extensive mass that rapidly infiltrates the right ventricle and pericardium that manifests with right-sided heart failure or tamponade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883995992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A97ED3-1E5A-10E7-AA91-5890EC8B2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97478-76F8-3AB1-59F9-551BE0C1A6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b="1" dirty="0"/>
              <a:t>HISTOPATHOLOGY</a:t>
            </a:r>
          </a:p>
          <a:p>
            <a:r>
              <a:rPr lang="en-US" dirty="0"/>
              <a:t>angiosarcomas consist of rapidly proliferating, extensively infiltrating anaplastic cells derived from blood vessels and lining irregular blood-filled spaces</a:t>
            </a:r>
          </a:p>
          <a:p>
            <a:endParaRPr lang="en-US" dirty="0"/>
          </a:p>
          <a:p>
            <a:r>
              <a:rPr lang="en-US" dirty="0"/>
              <a:t>Extremely poor prognosis</a:t>
            </a:r>
          </a:p>
          <a:p>
            <a:endParaRPr lang="en-US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9014552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9CAAAE-02DE-FCE9-8497-1971BA86F6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3074" name="Picture 2" descr="Angiosarcoma Involving the Heart | NEJM">
            <a:extLst>
              <a:ext uri="{FF2B5EF4-FFF2-40B4-BE49-F238E27FC236}">
                <a16:creationId xmlns:a16="http://schemas.microsoft.com/office/drawing/2014/main" id="{BCD1B4B9-99E1-55A5-4C40-1C1D35D3DF9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9975" y="2221484"/>
            <a:ext cx="10058400" cy="3850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287743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121C1-19B4-5F45-8EC3-B11D068001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CARDIAC LYMPHOMA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C50000-B4CB-49A0-EFF0-9BCEC4BB93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 err="1"/>
              <a:t>extranodal</a:t>
            </a:r>
            <a:r>
              <a:rPr lang="en-IN" dirty="0"/>
              <a:t> lymphomas</a:t>
            </a:r>
          </a:p>
          <a:p>
            <a:endParaRPr lang="en-IN" dirty="0"/>
          </a:p>
          <a:p>
            <a:r>
              <a:rPr lang="en-US" dirty="0"/>
              <a:t>arise in both immunocompetent and immunocompromised</a:t>
            </a:r>
            <a:endParaRPr lang="en-IN" dirty="0"/>
          </a:p>
          <a:p>
            <a:endParaRPr lang="en-IN" dirty="0"/>
          </a:p>
          <a:p>
            <a:r>
              <a:rPr lang="en-US" dirty="0"/>
              <a:t>Men are affected twice as often as women, with most patients aged &gt; 60 years</a:t>
            </a:r>
          </a:p>
          <a:p>
            <a:endParaRPr lang="en-US" dirty="0"/>
          </a:p>
          <a:p>
            <a:r>
              <a:rPr lang="en-US" dirty="0"/>
              <a:t>Predilection for right atrium</a:t>
            </a:r>
            <a:endParaRPr lang="en-IN" dirty="0"/>
          </a:p>
          <a:p>
            <a:endParaRPr lang="en-IN" dirty="0"/>
          </a:p>
          <a:p>
            <a:r>
              <a:rPr lang="en-US" dirty="0"/>
              <a:t>Echocardiography will often show pericardial effusion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8863289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98F96D-AE51-1668-E829-D91248CD01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C30574-0557-67B2-8FC1-85CA7478CE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Clinical symptoms</a:t>
            </a:r>
          </a:p>
          <a:p>
            <a:r>
              <a:rPr lang="en-IN" dirty="0"/>
              <a:t>Rhythm disorders</a:t>
            </a:r>
          </a:p>
          <a:p>
            <a:endParaRPr lang="en-IN" dirty="0"/>
          </a:p>
          <a:p>
            <a:r>
              <a:rPr lang="en-IN" dirty="0"/>
              <a:t>Restrictive cardiomyopathy</a:t>
            </a:r>
          </a:p>
          <a:p>
            <a:pPr marL="0" indent="0">
              <a:buNone/>
            </a:pPr>
            <a:endParaRPr lang="en-IN" dirty="0"/>
          </a:p>
          <a:p>
            <a:r>
              <a:rPr lang="en-IN" dirty="0"/>
              <a:t>Heart failure</a:t>
            </a:r>
          </a:p>
        </p:txBody>
      </p:sp>
    </p:spTree>
    <p:extLst>
      <p:ext uri="{BB962C8B-B14F-4D97-AF65-F5344CB8AC3E}">
        <p14:creationId xmlns:p14="http://schemas.microsoft.com/office/powerpoint/2010/main" val="317381609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FB7DF6-4ADD-5CEE-C6C9-644203EC21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D93547-F365-6633-FD5A-F778A9DB3F7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On CT imaging and CMR imaging, the findings are relatively nonspecific</a:t>
            </a:r>
          </a:p>
          <a:p>
            <a:endParaRPr lang="en-US" dirty="0"/>
          </a:p>
          <a:p>
            <a:r>
              <a:rPr lang="en-IN" dirty="0"/>
              <a:t>hypermetabolic on positron emission tomography (PET) imaging</a:t>
            </a:r>
            <a:endParaRPr lang="en-US" dirty="0"/>
          </a:p>
          <a:p>
            <a:endParaRPr lang="en-US" dirty="0"/>
          </a:p>
          <a:p>
            <a:r>
              <a:rPr lang="en-US" dirty="0"/>
              <a:t>The majority of patients have diffuse large B cell non-Hodgkin lymphomas, usually expressing CD20</a:t>
            </a:r>
          </a:p>
          <a:p>
            <a:endParaRPr lang="en-US" dirty="0"/>
          </a:p>
          <a:p>
            <a:r>
              <a:rPr lang="en-US" dirty="0"/>
              <a:t>Cardiac lymphomas are associated with an ominous outcome</a:t>
            </a:r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96686863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9D05E-6D80-7DFD-CB87-3BEC8FEFAA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Undifferentiated Pleomorphic Sarcoma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59E592-50DF-3AEF-C695-781AB2335BA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/>
              <a:t>most frequent primary cardiac malignancy</a:t>
            </a:r>
          </a:p>
          <a:p>
            <a:endParaRPr lang="en-US" dirty="0"/>
          </a:p>
          <a:p>
            <a:r>
              <a:rPr lang="en-US" dirty="0"/>
              <a:t>occur mostly in the left atrium but can develop in any chamber</a:t>
            </a:r>
          </a:p>
          <a:p>
            <a:endParaRPr lang="en-US" dirty="0"/>
          </a:p>
          <a:p>
            <a:r>
              <a:rPr lang="en-IN" dirty="0"/>
              <a:t>occur mainly in adults</a:t>
            </a:r>
          </a:p>
          <a:p>
            <a:r>
              <a:rPr lang="en-IN" dirty="0"/>
              <a:t>Diagnosis of exclusion</a:t>
            </a:r>
          </a:p>
          <a:p>
            <a:pPr marL="0" indent="0">
              <a:buNone/>
            </a:pPr>
            <a:r>
              <a:rPr lang="en-IN" b="1" dirty="0"/>
              <a:t>IMAGING</a:t>
            </a:r>
          </a:p>
          <a:p>
            <a:r>
              <a:rPr lang="en-US" dirty="0"/>
              <a:t>appear as large, irregular, intracavitary masses on CT with low-attenuation which usually appear </a:t>
            </a:r>
          </a:p>
          <a:p>
            <a:r>
              <a:rPr lang="en-US" dirty="0"/>
              <a:t>isointense on T1-weighted images and </a:t>
            </a:r>
          </a:p>
          <a:p>
            <a:r>
              <a:rPr lang="en-US" dirty="0"/>
              <a:t>hyperintense on T2-weighted images </a:t>
            </a:r>
          </a:p>
          <a:p>
            <a:r>
              <a:rPr lang="en-US" dirty="0"/>
              <a:t>heterogeneous, delayed enhancement pattern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00223323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B4DBE-5AC4-71FE-D647-6671FB3AF2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3EB0AB0-C027-3F38-2419-55D55FFE9C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IN" b="1" dirty="0"/>
              <a:t>HISTOPATHOLOGY</a:t>
            </a:r>
          </a:p>
          <a:p>
            <a:endParaRPr lang="en-IN" dirty="0"/>
          </a:p>
          <a:p>
            <a:pPr marL="0" indent="0">
              <a:buNone/>
            </a:pPr>
            <a:r>
              <a:rPr lang="en-US" dirty="0"/>
              <a:t>presence of typical spindle and polygonal (strap-like) cells that are filled with an abundant eosinophilic cytoplasm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 err="1"/>
              <a:t>desmin</a:t>
            </a:r>
            <a:r>
              <a:rPr lang="en-US" dirty="0"/>
              <a:t>- and myoglobin-positive immunoreactivity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206315556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7D019B-47E2-E8AD-3F84-9AD86DB50A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C3B4DB15-8AFA-9C39-904D-4349419D5E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15416" y="2120900"/>
            <a:ext cx="7367518" cy="4051300"/>
          </a:xfrm>
        </p:spPr>
      </p:pic>
    </p:spTree>
    <p:extLst>
      <p:ext uri="{BB962C8B-B14F-4D97-AF65-F5344CB8AC3E}">
        <p14:creationId xmlns:p14="http://schemas.microsoft.com/office/powerpoint/2010/main" val="190540570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95F91EF7-9F63-B68F-2568-0D05EDC248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RHABDOMYOSARCOMA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DC906CB-C1A9-A1B6-661F-AA6FF9A8D9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/>
              <a:t>Most common </a:t>
            </a:r>
            <a:r>
              <a:rPr lang="en-IN" dirty="0" err="1"/>
              <a:t>pediatric</a:t>
            </a:r>
            <a:r>
              <a:rPr lang="en-IN" dirty="0"/>
              <a:t> cardiac malignancy</a:t>
            </a:r>
          </a:p>
          <a:p>
            <a:endParaRPr lang="en-IN" dirty="0"/>
          </a:p>
          <a:p>
            <a:r>
              <a:rPr lang="en-IN" dirty="0"/>
              <a:t>Often involves valves</a:t>
            </a:r>
          </a:p>
          <a:p>
            <a:endParaRPr lang="en-IN" dirty="0"/>
          </a:p>
          <a:p>
            <a:r>
              <a:rPr lang="en-IN" dirty="0"/>
              <a:t>No chamber </a:t>
            </a:r>
            <a:r>
              <a:rPr lang="en-IN" dirty="0" err="1"/>
              <a:t>prediliction</a:t>
            </a:r>
            <a:endParaRPr lang="en-IN" dirty="0"/>
          </a:p>
          <a:p>
            <a:endParaRPr lang="en-IN" dirty="0"/>
          </a:p>
          <a:p>
            <a:r>
              <a:rPr lang="en-IN" dirty="0"/>
              <a:t>Often bulky</a:t>
            </a:r>
          </a:p>
          <a:p>
            <a:endParaRPr lang="en-IN" dirty="0"/>
          </a:p>
          <a:p>
            <a:r>
              <a:rPr lang="en-IN" dirty="0" err="1"/>
              <a:t>rhabdomyoblasts</a:t>
            </a:r>
            <a:r>
              <a:rPr lang="en-IN" dirty="0"/>
              <a:t> containing abundant glycogen and expressing </a:t>
            </a:r>
            <a:r>
              <a:rPr lang="en-IN" dirty="0" err="1"/>
              <a:t>desmin</a:t>
            </a:r>
            <a:r>
              <a:rPr lang="en-IN" dirty="0"/>
              <a:t>, myoglobin, and </a:t>
            </a:r>
            <a:r>
              <a:rPr lang="en-IN" dirty="0" err="1"/>
              <a:t>myogenin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0006729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8DD672-47EF-D826-B302-5FD3540D98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DIFFERENTIAL DIAGNOSIS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5F74B20D-0C2F-5083-EAA4-046CC2B2E5B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083088" y="3226641"/>
            <a:ext cx="4032173" cy="1839817"/>
          </a:xfrm>
        </p:spPr>
      </p:pic>
    </p:spTree>
    <p:extLst>
      <p:ext uri="{BB962C8B-B14F-4D97-AF65-F5344CB8AC3E}">
        <p14:creationId xmlns:p14="http://schemas.microsoft.com/office/powerpoint/2010/main" val="2679004746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A35816-663C-5C8B-FEA5-0A9A10E03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5BB1153-5D9B-96BA-6FE8-FBC1B2E61E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difficult to treat and are often rapidly fatal</a:t>
            </a:r>
            <a:endParaRPr lang="en-IN" dirty="0"/>
          </a:p>
          <a:p>
            <a:endParaRPr lang="en-IN" dirty="0"/>
          </a:p>
          <a:p>
            <a:r>
              <a:rPr lang="en-IN" dirty="0"/>
              <a:t>Cardiac MRI:</a:t>
            </a:r>
          </a:p>
          <a:p>
            <a:r>
              <a:rPr lang="en-IN" dirty="0"/>
              <a:t>T1 weighted: isointense</a:t>
            </a:r>
          </a:p>
          <a:p>
            <a:r>
              <a:rPr lang="en-IN" dirty="0"/>
              <a:t>T2 weighted: hyperintense</a:t>
            </a:r>
          </a:p>
          <a:p>
            <a:endParaRPr lang="en-IN" dirty="0"/>
          </a:p>
          <a:p>
            <a:pPr marL="0" indent="0">
              <a:buNone/>
            </a:pPr>
            <a:r>
              <a:rPr lang="en-US" dirty="0"/>
              <a:t>combination of surgery, chemotherapy, and radiation therapy</a:t>
            </a:r>
            <a:r>
              <a:rPr lang="en-IN" dirty="0"/>
              <a:t> standard approach of treatment</a:t>
            </a:r>
          </a:p>
        </p:txBody>
      </p:sp>
    </p:spTree>
    <p:extLst>
      <p:ext uri="{BB962C8B-B14F-4D97-AF65-F5344CB8AC3E}">
        <p14:creationId xmlns:p14="http://schemas.microsoft.com/office/powerpoint/2010/main" val="1538908471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2CC05-B591-62F2-EA67-6EE3AE5E41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FCDD5D-6FAC-3F54-CF94-16D29434EAA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Vincristine, dactinomycin, and cyclophosphamide are the standard regimen for rhabdomyosarcoma</a:t>
            </a:r>
          </a:p>
          <a:p>
            <a:endParaRPr lang="en-IN" dirty="0"/>
          </a:p>
          <a:p>
            <a:r>
              <a:rPr lang="en-US" dirty="0"/>
              <a:t>Radiation therapy is administered to achieve local control in patients with residual microscopic or gross disease following surgery and chemotherapy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43814316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995EA-F6AB-9129-AFAA-C9495D34E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LEIOMYOSARCOMA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0B9BDE-6595-08AB-2695-43DD89914F7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Aggressive tumour</a:t>
            </a:r>
          </a:p>
          <a:p>
            <a:endParaRPr lang="en-IN" dirty="0"/>
          </a:p>
          <a:p>
            <a:r>
              <a:rPr lang="en-IN" dirty="0"/>
              <a:t>Arises from posterior part of left atrium</a:t>
            </a:r>
          </a:p>
          <a:p>
            <a:endParaRPr lang="en-IN" dirty="0"/>
          </a:p>
          <a:p>
            <a:r>
              <a:rPr lang="en-IN" dirty="0"/>
              <a:t>Asymptomatic till advanced stage</a:t>
            </a:r>
          </a:p>
          <a:p>
            <a:endParaRPr lang="en-IN" dirty="0"/>
          </a:p>
          <a:p>
            <a:r>
              <a:rPr lang="en-IN" dirty="0"/>
              <a:t>Invades myocardium</a:t>
            </a:r>
            <a:r>
              <a:rPr lang="en-IN" dirty="0">
                <a:sym typeface="Wingdings" panose="05000000000000000000" pitchFamily="2" charset="2"/>
              </a:rPr>
              <a:t> causes arrythmias</a:t>
            </a:r>
          </a:p>
          <a:p>
            <a:endParaRPr lang="en-IN" dirty="0">
              <a:sym typeface="Wingdings" panose="05000000000000000000" pitchFamily="2" charset="2"/>
            </a:endParaRPr>
          </a:p>
          <a:p>
            <a:r>
              <a:rPr lang="en-IN" dirty="0"/>
              <a:t>Usually invade mitral valve and pulmonary vein</a:t>
            </a:r>
          </a:p>
        </p:txBody>
      </p:sp>
    </p:spTree>
    <p:extLst>
      <p:ext uri="{BB962C8B-B14F-4D97-AF65-F5344CB8AC3E}">
        <p14:creationId xmlns:p14="http://schemas.microsoft.com/office/powerpoint/2010/main" val="64683142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09A431-AC15-C9D8-0C0D-FCF6E53F2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76076-1D54-5016-D674-7D30E1A6940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Appears as low attenuated lobulated mass on CT</a:t>
            </a:r>
          </a:p>
          <a:p>
            <a:endParaRPr lang="en-IN" dirty="0"/>
          </a:p>
          <a:p>
            <a:r>
              <a:rPr lang="en-IN" dirty="0"/>
              <a:t>Survival without treatment- 6months</a:t>
            </a:r>
          </a:p>
          <a:p>
            <a:endParaRPr lang="en-IN" dirty="0"/>
          </a:p>
          <a:p>
            <a:r>
              <a:rPr lang="en-IN" dirty="0"/>
              <a:t>Palliative treatment with resection given in advanced stages</a:t>
            </a:r>
          </a:p>
        </p:txBody>
      </p:sp>
    </p:spTree>
    <p:extLst>
      <p:ext uri="{BB962C8B-B14F-4D97-AF65-F5344CB8AC3E}">
        <p14:creationId xmlns:p14="http://schemas.microsoft.com/office/powerpoint/2010/main" val="236191154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95493-0D8B-F985-3653-FC0A14CEF0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13" name="Content Placeholder 12">
            <a:extLst>
              <a:ext uri="{FF2B5EF4-FFF2-40B4-BE49-F238E27FC236}">
                <a16:creationId xmlns:a16="http://schemas.microsoft.com/office/drawing/2014/main" id="{B845EFFC-0936-3467-B2B4-D64468A7199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1602" y="1811127"/>
            <a:ext cx="3002280" cy="2359152"/>
          </a:xfr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9FC5A9E-CF1D-5840-A071-95DDCA87AE2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8174" y="4525086"/>
            <a:ext cx="4572000" cy="196778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69B7472-F3F5-DE5C-222C-A8C202CEBB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713" y="1898910"/>
            <a:ext cx="2997403" cy="21835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162560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3BE71E-EC9A-3133-3936-921811B3DE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OSTEOSARCOMA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ED2DDA-49A3-90D5-9FE6-5A1E50A312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Predominantly found in left atrium</a:t>
            </a:r>
          </a:p>
          <a:p>
            <a:endParaRPr lang="en-IN" dirty="0"/>
          </a:p>
          <a:p>
            <a:r>
              <a:rPr lang="en-IN" dirty="0"/>
              <a:t>Consists of sheets of born forming cells</a:t>
            </a:r>
          </a:p>
          <a:p>
            <a:endParaRPr lang="en-IN" dirty="0"/>
          </a:p>
          <a:p>
            <a:r>
              <a:rPr lang="en-IN" dirty="0"/>
              <a:t>Highly invasive and infiltrate myocardium</a:t>
            </a:r>
            <a:r>
              <a:rPr lang="en-IN" dirty="0">
                <a:sym typeface="Wingdings" panose="05000000000000000000" pitchFamily="2" charset="2"/>
              </a:rPr>
              <a:t> arrythmias</a:t>
            </a:r>
          </a:p>
          <a:p>
            <a:endParaRPr lang="en-IN" dirty="0">
              <a:sym typeface="Wingdings" panose="05000000000000000000" pitchFamily="2" charset="2"/>
            </a:endParaRPr>
          </a:p>
          <a:p>
            <a:r>
              <a:rPr lang="en-IN" dirty="0">
                <a:sym typeface="Wingdings" panose="05000000000000000000" pitchFamily="2" charset="2"/>
              </a:rPr>
              <a:t>Infiltrates pericardium pericardial effusion</a:t>
            </a:r>
          </a:p>
          <a:p>
            <a:endParaRPr lang="en-IN" dirty="0"/>
          </a:p>
          <a:p>
            <a:endParaRPr lang="en-IN" dirty="0"/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61820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3E1CC-DCC5-783F-F3E3-E39317B20B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4C2058-9A1C-AE68-BCAF-B1A38AA4E5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2D ECHO: asymmetrical internal echoes</a:t>
            </a:r>
          </a:p>
          <a:p>
            <a:endParaRPr lang="en-IN" dirty="0"/>
          </a:p>
          <a:p>
            <a:r>
              <a:rPr lang="en-IN" dirty="0"/>
              <a:t>CT: low attenuation</a:t>
            </a:r>
          </a:p>
          <a:p>
            <a:endParaRPr lang="en-IN" dirty="0"/>
          </a:p>
          <a:p>
            <a:r>
              <a:rPr lang="en-IN" dirty="0"/>
              <a:t>Poor prognosis</a:t>
            </a:r>
          </a:p>
        </p:txBody>
      </p:sp>
    </p:spTree>
    <p:extLst>
      <p:ext uri="{BB962C8B-B14F-4D97-AF65-F5344CB8AC3E}">
        <p14:creationId xmlns:p14="http://schemas.microsoft.com/office/powerpoint/2010/main" val="141483867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77C69C-E1DA-FCDC-9026-840DEE1BF4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MESOTHELIOMA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2850B8-C2FD-FA3B-D39F-ADE125834CD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/>
              <a:t>Rare</a:t>
            </a:r>
          </a:p>
          <a:p>
            <a:r>
              <a:rPr lang="en-IN" dirty="0"/>
              <a:t>Presents with pericardial effusion</a:t>
            </a:r>
          </a:p>
          <a:p>
            <a:r>
              <a:rPr lang="en-IN" dirty="0"/>
              <a:t>Male preponderance (2:1)</a:t>
            </a:r>
          </a:p>
          <a:p>
            <a:r>
              <a:rPr lang="en-IN" dirty="0"/>
              <a:t>Assumed association with asbestos exposure</a:t>
            </a:r>
          </a:p>
          <a:p>
            <a:r>
              <a:rPr lang="en-IN" dirty="0"/>
              <a:t>Median age: 45 years</a:t>
            </a:r>
          </a:p>
          <a:p>
            <a:r>
              <a:rPr lang="en-IN" dirty="0"/>
              <a:t>Symptoms: </a:t>
            </a:r>
            <a:r>
              <a:rPr lang="en-IN" dirty="0" err="1"/>
              <a:t>dyspnea</a:t>
            </a:r>
            <a:r>
              <a:rPr lang="en-IN" dirty="0"/>
              <a:t>, fever, arrythmias</a:t>
            </a:r>
          </a:p>
          <a:p>
            <a:r>
              <a:rPr lang="en-US" dirty="0"/>
              <a:t>Chest radiograph typically shows enlarged cardiac silhouette with pericardial effusion</a:t>
            </a:r>
            <a:endParaRPr lang="en-IN" dirty="0"/>
          </a:p>
          <a:p>
            <a:r>
              <a:rPr lang="en-IN" dirty="0"/>
              <a:t>2d echo shows pericardial effusion, tumour encasing the heart</a:t>
            </a:r>
          </a:p>
        </p:txBody>
      </p:sp>
    </p:spTree>
    <p:extLst>
      <p:ext uri="{BB962C8B-B14F-4D97-AF65-F5344CB8AC3E}">
        <p14:creationId xmlns:p14="http://schemas.microsoft.com/office/powerpoint/2010/main" val="42654808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6C94DE4-E212-6B5E-522B-AA50AB222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42DBBD-02B2-800C-9215-45508DD028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CMR AND CT  dhows multiple enhancing mass coalescing to envelope pericardial space</a:t>
            </a:r>
          </a:p>
          <a:p>
            <a:endParaRPr lang="en-IN" dirty="0"/>
          </a:p>
          <a:p>
            <a:r>
              <a:rPr lang="en-IN" dirty="0"/>
              <a:t>Microscopic evaluation needed for confirmation</a:t>
            </a:r>
          </a:p>
          <a:p>
            <a:endParaRPr lang="en-IN" dirty="0"/>
          </a:p>
          <a:p>
            <a:r>
              <a:rPr lang="en-IN" dirty="0"/>
              <a:t>Highly aggressive with poor prognosis</a:t>
            </a:r>
          </a:p>
          <a:p>
            <a:endParaRPr lang="en-IN" dirty="0"/>
          </a:p>
          <a:p>
            <a:r>
              <a:rPr lang="en-IN" dirty="0"/>
              <a:t>Post diagnosis survival is 6 months</a:t>
            </a:r>
          </a:p>
        </p:txBody>
      </p:sp>
    </p:spTree>
    <p:extLst>
      <p:ext uri="{BB962C8B-B14F-4D97-AF65-F5344CB8AC3E}">
        <p14:creationId xmlns:p14="http://schemas.microsoft.com/office/powerpoint/2010/main" val="3535481178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940291-FD29-D9DA-AB60-67AE64A4F6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3B373E-4BC7-F6E7-72B9-04EB7D0338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Difficult to resect completely and hence palliation required</a:t>
            </a:r>
          </a:p>
        </p:txBody>
      </p:sp>
    </p:spTree>
    <p:extLst>
      <p:ext uri="{BB962C8B-B14F-4D97-AF65-F5344CB8AC3E}">
        <p14:creationId xmlns:p14="http://schemas.microsoft.com/office/powerpoint/2010/main" val="33507610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952537-2FF6-4DBA-8065-F48E0BA81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CLINICAL FINDINGS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164BE67-3BA2-C395-03D1-1AE308DFF54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53761" y="1841110"/>
            <a:ext cx="6387399" cy="4320367"/>
          </a:xfrm>
        </p:spPr>
      </p:pic>
    </p:spTree>
    <p:extLst>
      <p:ext uri="{BB962C8B-B14F-4D97-AF65-F5344CB8AC3E}">
        <p14:creationId xmlns:p14="http://schemas.microsoft.com/office/powerpoint/2010/main" val="105306196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64E351-9A1D-84A2-963B-992DDF28B8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EB31120-406E-01A2-5AEB-172CDE7622D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" y="1914829"/>
            <a:ext cx="4572000" cy="1952244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D2324B3-2431-C09E-882C-4E35785933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8771" y="1914829"/>
            <a:ext cx="4572000" cy="372160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87928B7-292F-27C9-F050-A04B3B658C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8" y="4091214"/>
            <a:ext cx="4572000" cy="1677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80425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67BA75-A122-50B7-5F9E-1114F1C7F1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SECONDARY CARDIAC TUMOURS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A801C46-39D6-5FEE-F590-3316BAA86D4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IN" dirty="0" err="1"/>
              <a:t>Upto</a:t>
            </a:r>
            <a:r>
              <a:rPr lang="en-IN" dirty="0"/>
              <a:t> 12% of cancer patient have cardiac or pericardial metastasis</a:t>
            </a:r>
          </a:p>
          <a:p>
            <a:endParaRPr lang="en-IN" dirty="0"/>
          </a:p>
          <a:p>
            <a:r>
              <a:rPr lang="en-IN" dirty="0"/>
              <a:t>Most are clinically silent</a:t>
            </a:r>
          </a:p>
          <a:p>
            <a:endParaRPr lang="en-IN" dirty="0"/>
          </a:p>
          <a:p>
            <a:r>
              <a:rPr lang="en-IN" dirty="0" err="1"/>
              <a:t>Metastastic</a:t>
            </a:r>
            <a:r>
              <a:rPr lang="en-IN" dirty="0"/>
              <a:t> spread to heart can occur from multiple </a:t>
            </a:r>
            <a:r>
              <a:rPr lang="en-IN" dirty="0" err="1"/>
              <a:t>tumors</a:t>
            </a:r>
            <a:endParaRPr lang="en-IN" dirty="0"/>
          </a:p>
          <a:p>
            <a:endParaRPr lang="en-IN" dirty="0"/>
          </a:p>
          <a:p>
            <a:r>
              <a:rPr lang="en-IN" dirty="0"/>
              <a:t>pleural mesothelioma (48.4%)</a:t>
            </a:r>
          </a:p>
          <a:p>
            <a:r>
              <a:rPr lang="en-IN" dirty="0"/>
              <a:t>melanoma (27.8%)</a:t>
            </a:r>
          </a:p>
          <a:p>
            <a:r>
              <a:rPr lang="en-IN" dirty="0"/>
              <a:t>lung adenocarcinoma (21%)</a:t>
            </a:r>
          </a:p>
          <a:p>
            <a:r>
              <a:rPr lang="en-IN" dirty="0"/>
              <a:t>breast carcinoma</a:t>
            </a:r>
          </a:p>
        </p:txBody>
      </p:sp>
    </p:spTree>
    <p:extLst>
      <p:ext uri="{BB962C8B-B14F-4D97-AF65-F5344CB8AC3E}">
        <p14:creationId xmlns:p14="http://schemas.microsoft.com/office/powerpoint/2010/main" val="23937769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CB2675-F26D-90E5-8A6C-ABFB477AD5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07E9E89-F407-1829-FA7E-672CB458646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Cardiac invasion could be through</a:t>
            </a:r>
          </a:p>
          <a:p>
            <a:endParaRPr lang="en-IN" dirty="0"/>
          </a:p>
          <a:p>
            <a:r>
              <a:rPr lang="en-IN" dirty="0"/>
              <a:t>Direct invasion</a:t>
            </a:r>
          </a:p>
          <a:p>
            <a:endParaRPr lang="en-IN" dirty="0"/>
          </a:p>
          <a:p>
            <a:r>
              <a:rPr lang="en-IN" dirty="0"/>
              <a:t>Hematogenous spread: involves myocardium</a:t>
            </a:r>
          </a:p>
          <a:p>
            <a:endParaRPr lang="en-IN" dirty="0"/>
          </a:p>
          <a:p>
            <a:r>
              <a:rPr lang="en-IN" dirty="0" err="1"/>
              <a:t>Lymphatogenous</a:t>
            </a:r>
            <a:r>
              <a:rPr lang="en-IN" dirty="0"/>
              <a:t> spread: involves pericardium</a:t>
            </a:r>
          </a:p>
        </p:txBody>
      </p:sp>
    </p:spTree>
    <p:extLst>
      <p:ext uri="{BB962C8B-B14F-4D97-AF65-F5344CB8AC3E}">
        <p14:creationId xmlns:p14="http://schemas.microsoft.com/office/powerpoint/2010/main" val="379653970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DD1AE-E338-C9F4-9D1D-06F8416BD1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9228A73-2C77-2A57-75EE-5F6DE358C42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2229" y="1132113"/>
            <a:ext cx="8991600" cy="5148943"/>
          </a:xfrm>
        </p:spPr>
      </p:pic>
    </p:spTree>
    <p:extLst>
      <p:ext uri="{BB962C8B-B14F-4D97-AF65-F5344CB8AC3E}">
        <p14:creationId xmlns:p14="http://schemas.microsoft.com/office/powerpoint/2010/main" val="2063631831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3199B2-B69D-762E-BA37-1D0394DEED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5E6738-351D-8148-B689-20704ED4C0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May present as pericardial effusion</a:t>
            </a:r>
          </a:p>
          <a:p>
            <a:endParaRPr lang="en-IN" dirty="0"/>
          </a:p>
          <a:p>
            <a:r>
              <a:rPr lang="en-IN" dirty="0"/>
              <a:t>Intra cardiac or intra </a:t>
            </a:r>
            <a:r>
              <a:rPr lang="en-IN" dirty="0" err="1"/>
              <a:t>cavitatory</a:t>
            </a:r>
            <a:r>
              <a:rPr lang="en-IN" dirty="0"/>
              <a:t> invasion can lead to mechanical symptoms </a:t>
            </a:r>
          </a:p>
          <a:p>
            <a:r>
              <a:rPr lang="en-IN" dirty="0"/>
              <a:t>In CMR: T1 weighted; hypointense</a:t>
            </a:r>
          </a:p>
          <a:p>
            <a:r>
              <a:rPr lang="en-IN" dirty="0"/>
              <a:t>                T2 weighted: </a:t>
            </a:r>
            <a:r>
              <a:rPr lang="en-IN" dirty="0" err="1"/>
              <a:t>hypertintense</a:t>
            </a:r>
            <a:endParaRPr lang="en-IN" dirty="0"/>
          </a:p>
          <a:p>
            <a:endParaRPr lang="en-IN" dirty="0"/>
          </a:p>
          <a:p>
            <a:r>
              <a:rPr lang="en-IN" dirty="0"/>
              <a:t>FDG PET scan: needs stringent preparation</a:t>
            </a:r>
          </a:p>
        </p:txBody>
      </p:sp>
    </p:spTree>
    <p:extLst>
      <p:ext uri="{BB962C8B-B14F-4D97-AF65-F5344CB8AC3E}">
        <p14:creationId xmlns:p14="http://schemas.microsoft.com/office/powerpoint/2010/main" val="402501691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1A936E-D4EA-563A-6B08-0BE7B2E8B9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F5EAE1-185E-3AD0-6536-E82CEC3C23C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IN" dirty="0"/>
              <a:t>Treatment focuses on the primary tumour</a:t>
            </a:r>
          </a:p>
          <a:p>
            <a:endParaRPr lang="en-IN" dirty="0"/>
          </a:p>
          <a:p>
            <a:r>
              <a:rPr lang="en-IN" dirty="0"/>
              <a:t>Resection is not done unless severe hemodynamic complication occurs due to the secondary itself</a:t>
            </a:r>
          </a:p>
        </p:txBody>
      </p:sp>
    </p:spTree>
    <p:extLst>
      <p:ext uri="{BB962C8B-B14F-4D97-AF65-F5344CB8AC3E}">
        <p14:creationId xmlns:p14="http://schemas.microsoft.com/office/powerpoint/2010/main" val="402328443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435F57-E2DE-6733-9531-CF76876864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823A31-F0DC-86A4-63B3-ACB4D7430F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IN" dirty="0"/>
              <a:t>Cardiac tumour are rare</a:t>
            </a:r>
          </a:p>
          <a:p>
            <a:endParaRPr lang="en-IN" dirty="0"/>
          </a:p>
          <a:p>
            <a:r>
              <a:rPr lang="en-IN" dirty="0"/>
              <a:t>Secondary cardiac tumour are 20-30 times more common than primary tumour</a:t>
            </a:r>
          </a:p>
          <a:p>
            <a:endParaRPr lang="en-IN" dirty="0"/>
          </a:p>
          <a:p>
            <a:r>
              <a:rPr lang="en-IN" dirty="0"/>
              <a:t>Can remain asymptomatic for most of the time but can cause plethora of symptoms depending on the location, size and infiltration</a:t>
            </a:r>
          </a:p>
          <a:p>
            <a:endParaRPr lang="en-IN" dirty="0"/>
          </a:p>
          <a:p>
            <a:r>
              <a:rPr lang="en-IN" dirty="0"/>
              <a:t>Surgical resection is done for benign cases</a:t>
            </a:r>
          </a:p>
          <a:p>
            <a:endParaRPr lang="en-IN" dirty="0"/>
          </a:p>
          <a:p>
            <a:r>
              <a:rPr lang="en-IN" dirty="0"/>
              <a:t>Malignant and metastatic tumours have </a:t>
            </a:r>
            <a:r>
              <a:rPr lang="en-IN"/>
              <a:t>ominous prognosis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455693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E2C651-60C0-E124-0221-2B459CF464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b="1" dirty="0"/>
              <a:t>DIAGNOSTIC APPROACH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D74876-520A-AE62-95EF-AD271307375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IN" dirty="0" err="1"/>
              <a:t>Etiology</a:t>
            </a:r>
            <a:r>
              <a:rPr lang="en-IN" dirty="0"/>
              <a:t> can be determined by 4 factors</a:t>
            </a:r>
          </a:p>
          <a:p>
            <a:endParaRPr lang="en-IN" dirty="0"/>
          </a:p>
          <a:p>
            <a:r>
              <a:rPr lang="en-IN" dirty="0"/>
              <a:t>Age at the time of presentation</a:t>
            </a:r>
          </a:p>
          <a:p>
            <a:endParaRPr lang="en-IN" dirty="0"/>
          </a:p>
          <a:p>
            <a:r>
              <a:rPr lang="en-IN" dirty="0"/>
              <a:t>Clinical probability</a:t>
            </a:r>
          </a:p>
          <a:p>
            <a:endParaRPr lang="en-IN" dirty="0"/>
          </a:p>
          <a:p>
            <a:r>
              <a:rPr lang="en-IN" dirty="0"/>
              <a:t>Location</a:t>
            </a:r>
          </a:p>
          <a:p>
            <a:endParaRPr lang="en-IN" dirty="0"/>
          </a:p>
          <a:p>
            <a:r>
              <a:rPr lang="en-IN" dirty="0"/>
              <a:t>Imaging investigation</a:t>
            </a:r>
          </a:p>
        </p:txBody>
      </p:sp>
    </p:spTree>
    <p:extLst>
      <p:ext uri="{BB962C8B-B14F-4D97-AF65-F5344CB8AC3E}">
        <p14:creationId xmlns:p14="http://schemas.microsoft.com/office/powerpoint/2010/main" val="2041029298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Wood Type">
  <a:themeElements>
    <a:clrScheme name="Wood Type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Wood Type">
      <a:majorFont>
        <a:latin typeface="Rockwell Condensed" panose="02060603050405020104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微軟正黑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Rockwell" panose="02060603020205020403"/>
        <a:ea typeface=""/>
        <a:cs typeface=""/>
        <a:font script="Grek" typeface="Cambria"/>
        <a:font script="Cyrl" typeface="Cambria"/>
        <a:font script="Jpan" typeface="HG明朝B"/>
        <a:font script="Hang" typeface="바탕"/>
        <a:font script="Hans" typeface="方正姚体"/>
        <a:font script="Hant" typeface="標楷體"/>
        <a:font script="Arab" typeface="Times New Roman"/>
        <a:font script="Hebr" typeface="David"/>
        <a:font script="Thai" typeface="Jasmine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Wood Typ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hade val="63000"/>
              </a:schemeClr>
              <a:schemeClr val="phClr">
                <a:tint val="10000"/>
                <a:satMod val="150000"/>
              </a:schemeClr>
            </a:duotone>
          </a:blip>
          <a:tile tx="0" ty="0" sx="60000" sy="59000" flip="none" algn="tl"/>
        </a:blipFill>
        <a:blipFill rotWithShape="1">
          <a:blip xmlns:r="http://schemas.openxmlformats.org/officeDocument/2006/relationships" r:embed="rId1">
            <a:duotone>
              <a:schemeClr val="phClr">
                <a:shade val="36000"/>
                <a:satMod val="120000"/>
              </a:schemeClr>
              <a:schemeClr val="phClr">
                <a:tint val="40000"/>
              </a:schemeClr>
            </a:duotone>
          </a:blip>
          <a:tile tx="0" ty="0" sx="60000" sy="59000" flip="none" algn="tl"/>
        </a:blip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softEdge rad="12700"/>
          </a:effectLst>
        </a:effectStyle>
        <a:effectStyle>
          <a:effectLst>
            <a:outerShdw blurRad="50800" dist="19050" dir="5400000" algn="tl" rotWithShape="0">
              <a:srgbClr val="000000">
                <a:alpha val="60000"/>
              </a:srgbClr>
            </a:outerShdw>
            <a:softEdge rad="12700"/>
          </a:effectLst>
        </a:effectStyle>
      </a:effectStyleLst>
      <a:bgFillStyleLst>
        <a:solidFill>
          <a:schemeClr val="phClr"/>
        </a:solidFill>
        <a:solidFill>
          <a:schemeClr val="phClr">
            <a:shade val="97000"/>
            <a:satMod val="15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5000"/>
                <a:shade val="58000"/>
                <a:satMod val="120000"/>
              </a:schemeClr>
              <a:schemeClr val="phClr">
                <a:tint val="50000"/>
                <a:shade val="96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ood Type" id="{7ACABC62-BF99-48CF-A9DC-4DB89C7B13DC}" vid="{142A1326-48AB-42A9-8428-CB14AA30176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TM03090434[[fn=Wood Type]]</Template>
  <TotalTime>4349</TotalTime>
  <Words>2298</Words>
  <Application>Microsoft Office PowerPoint</Application>
  <PresentationFormat>Widescreen</PresentationFormat>
  <Paragraphs>424</Paragraphs>
  <Slides>86</Slides>
  <Notes>0</Notes>
  <HiddenSlides>0</HiddenSlides>
  <MMClips>4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86</vt:i4>
      </vt:variant>
    </vt:vector>
  </HeadingPairs>
  <TitlesOfParts>
    <vt:vector size="92" baseType="lpstr">
      <vt:lpstr>Cheltenham-Light</vt:lpstr>
      <vt:lpstr>Roboto</vt:lpstr>
      <vt:lpstr>Rockwell</vt:lpstr>
      <vt:lpstr>Rockwell Condensed</vt:lpstr>
      <vt:lpstr>Wingdings</vt:lpstr>
      <vt:lpstr>Wood Type</vt:lpstr>
      <vt:lpstr>CARDIAC TUMOURS</vt:lpstr>
      <vt:lpstr>references</vt:lpstr>
      <vt:lpstr>PowerPoint Presentation</vt:lpstr>
      <vt:lpstr>PowerPoint Presentation</vt:lpstr>
      <vt:lpstr>PowerPoint Presentation</vt:lpstr>
      <vt:lpstr>Classification of cardiac tumours</vt:lpstr>
      <vt:lpstr>DIFFERENTIAL DIAGNOSIS</vt:lpstr>
      <vt:lpstr>CLINICAL FINDINGS</vt:lpstr>
      <vt:lpstr>DIAGNOSTIC APPROACH</vt:lpstr>
      <vt:lpstr>PowerPoint Presentation</vt:lpstr>
      <vt:lpstr>PowerPoint Presentation</vt:lpstr>
      <vt:lpstr>PowerPoint Presentation</vt:lpstr>
      <vt:lpstr>MYXOMA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FAMILIAL ATRIAL MYXOMA</vt:lpstr>
      <vt:lpstr>PowerPoint Presentation</vt:lpstr>
      <vt:lpstr>PowerPoint Presentation</vt:lpstr>
      <vt:lpstr>LIPOMA</vt:lpstr>
      <vt:lpstr>IMAGING</vt:lpstr>
      <vt:lpstr>PowerPoint Presentation</vt:lpstr>
      <vt:lpstr>PowerPoint Presentation</vt:lpstr>
      <vt:lpstr>PowerPoint Presentation</vt:lpstr>
      <vt:lpstr>Fibroelastoma</vt:lpstr>
      <vt:lpstr>PowerPoint Presentation</vt:lpstr>
      <vt:lpstr>PowerPoint Presentation</vt:lpstr>
      <vt:lpstr>PowerPoint Presentation</vt:lpstr>
      <vt:lpstr>FIBROMA</vt:lpstr>
      <vt:lpstr>PowerPoint Presentation</vt:lpstr>
      <vt:lpstr>PowerPoint Presentation</vt:lpstr>
      <vt:lpstr>PowerPoint Presentation</vt:lpstr>
      <vt:lpstr>PowerPoint Presentation</vt:lpstr>
      <vt:lpstr>RHABDOMYOMA</vt:lpstr>
      <vt:lpstr>PowerPoint Presentation</vt:lpstr>
      <vt:lpstr>PowerPoint Presentation</vt:lpstr>
      <vt:lpstr>PowerPoint Presentation</vt:lpstr>
      <vt:lpstr>PowerPoint Presentation</vt:lpstr>
      <vt:lpstr>Hemangioma</vt:lpstr>
      <vt:lpstr>PowerPoint Presentation</vt:lpstr>
      <vt:lpstr>HAMARTOMA</vt:lpstr>
      <vt:lpstr>Cystic Tumor of the Atrioventricular Node</vt:lpstr>
      <vt:lpstr>PowerPoint Presentation</vt:lpstr>
      <vt:lpstr>PowerPoint Presentation</vt:lpstr>
      <vt:lpstr>PARAGANGLIOMA</vt:lpstr>
      <vt:lpstr>PowerPoint Presentation</vt:lpstr>
      <vt:lpstr>PowerPoint Presentation</vt:lpstr>
      <vt:lpstr>PowerPoint Presentation</vt:lpstr>
      <vt:lpstr>Malignant cardiac tumours</vt:lpstr>
      <vt:lpstr>angiosarcoma</vt:lpstr>
      <vt:lpstr>PowerPoint Presentation</vt:lpstr>
      <vt:lpstr>PowerPoint Presentation</vt:lpstr>
      <vt:lpstr>PowerPoint Presentation</vt:lpstr>
      <vt:lpstr>PowerPoint Presentation</vt:lpstr>
      <vt:lpstr>CARDIAC LYMPHOMA</vt:lpstr>
      <vt:lpstr>PowerPoint Presentation</vt:lpstr>
      <vt:lpstr>PowerPoint Presentation</vt:lpstr>
      <vt:lpstr>Undifferentiated Pleomorphic Sarcoma</vt:lpstr>
      <vt:lpstr>PowerPoint Presentation</vt:lpstr>
      <vt:lpstr>PowerPoint Presentation</vt:lpstr>
      <vt:lpstr>RHABDOMYOSARCOMA</vt:lpstr>
      <vt:lpstr>PowerPoint Presentation</vt:lpstr>
      <vt:lpstr>PowerPoint Presentation</vt:lpstr>
      <vt:lpstr>LEIOMYOSARCOMA</vt:lpstr>
      <vt:lpstr>PowerPoint Presentation</vt:lpstr>
      <vt:lpstr>PowerPoint Presentation</vt:lpstr>
      <vt:lpstr>OSTEOSARCOMA</vt:lpstr>
      <vt:lpstr>PowerPoint Presentation</vt:lpstr>
      <vt:lpstr>MESOTHELIOMA</vt:lpstr>
      <vt:lpstr>PowerPoint Presentation</vt:lpstr>
      <vt:lpstr>PowerPoint Presentation</vt:lpstr>
      <vt:lpstr>PowerPoint Presentation</vt:lpstr>
      <vt:lpstr>SECONDARY CARDIAC TUMOURS</vt:lpstr>
      <vt:lpstr>PowerPoint Presentation</vt:lpstr>
      <vt:lpstr>PowerPoint Presentation</vt:lpstr>
      <vt:lpstr>PowerPoint Presentation</vt:lpstr>
      <vt:lpstr>PowerPoint Presentation</vt:lpstr>
      <vt:lpstr>conclusion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ZIDDI LINGGI</dc:creator>
  <cp:lastModifiedBy>ZIDDI LINGGI</cp:lastModifiedBy>
  <cp:revision>15</cp:revision>
  <dcterms:created xsi:type="dcterms:W3CDTF">2024-08-02T17:47:37Z</dcterms:created>
  <dcterms:modified xsi:type="dcterms:W3CDTF">2024-08-05T23:36:49Z</dcterms:modified>
</cp:coreProperties>
</file>